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</p:sldMasterIdLst>
  <p:notesMasterIdLst>
    <p:notesMasterId r:id="rId47"/>
  </p:notesMasterIdLst>
  <p:handoutMasterIdLst>
    <p:handoutMasterId r:id="rId48"/>
  </p:handoutMasterIdLst>
  <p:sldIdLst>
    <p:sldId id="3975" r:id="rId2"/>
    <p:sldId id="3977" r:id="rId3"/>
    <p:sldId id="4127" r:id="rId4"/>
    <p:sldId id="4131" r:id="rId5"/>
    <p:sldId id="273" r:id="rId6"/>
    <p:sldId id="4132" r:id="rId7"/>
    <p:sldId id="275" r:id="rId8"/>
    <p:sldId id="277" r:id="rId9"/>
    <p:sldId id="278" r:id="rId10"/>
    <p:sldId id="281" r:id="rId11"/>
    <p:sldId id="4133" r:id="rId12"/>
    <p:sldId id="4134" r:id="rId13"/>
    <p:sldId id="4135" r:id="rId14"/>
    <p:sldId id="4136" r:id="rId15"/>
    <p:sldId id="4137" r:id="rId16"/>
    <p:sldId id="4138" r:id="rId17"/>
    <p:sldId id="4139" r:id="rId18"/>
    <p:sldId id="4140" r:id="rId19"/>
    <p:sldId id="4141" r:id="rId20"/>
    <p:sldId id="4142" r:id="rId21"/>
    <p:sldId id="4143" r:id="rId22"/>
    <p:sldId id="4144" r:id="rId23"/>
    <p:sldId id="4145" r:id="rId24"/>
    <p:sldId id="4146" r:id="rId25"/>
    <p:sldId id="4147" r:id="rId26"/>
    <p:sldId id="4148" r:id="rId27"/>
    <p:sldId id="4149" r:id="rId28"/>
    <p:sldId id="4150" r:id="rId29"/>
    <p:sldId id="4151" r:id="rId30"/>
    <p:sldId id="4152" r:id="rId31"/>
    <p:sldId id="4153" r:id="rId32"/>
    <p:sldId id="4154" r:id="rId33"/>
    <p:sldId id="4155" r:id="rId34"/>
    <p:sldId id="4156" r:id="rId35"/>
    <p:sldId id="4157" r:id="rId36"/>
    <p:sldId id="4158" r:id="rId37"/>
    <p:sldId id="4159" r:id="rId38"/>
    <p:sldId id="4160" r:id="rId39"/>
    <p:sldId id="4161" r:id="rId40"/>
    <p:sldId id="4162" r:id="rId41"/>
    <p:sldId id="4163" r:id="rId42"/>
    <p:sldId id="4164" r:id="rId43"/>
    <p:sldId id="4165" r:id="rId44"/>
    <p:sldId id="4166" r:id="rId45"/>
    <p:sldId id="4167" r:id="rId46"/>
  </p:sldIdLst>
  <p:sldSz cx="12858750" cy="7232650"/>
  <p:notesSz cx="6858000" cy="9144000"/>
  <p:custDataLst>
    <p:tags r:id="rId4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0432FF"/>
    <a:srgbClr val="158C8C"/>
    <a:srgbClr val="5CBA46"/>
    <a:srgbClr val="005490"/>
    <a:srgbClr val="57CE95"/>
    <a:srgbClr val="0B97F1"/>
    <a:srgbClr val="000000"/>
    <a:srgbClr val="341801"/>
    <a:srgbClr val="682F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00" autoAdjust="0"/>
    <p:restoredTop sz="86457" autoAdjust="0"/>
  </p:normalViewPr>
  <p:slideViewPr>
    <p:cSldViewPr>
      <p:cViewPr varScale="1">
        <p:scale>
          <a:sx n="37" d="100"/>
          <a:sy n="37" d="100"/>
        </p:scale>
        <p:origin x="38" y="586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5213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pPr/>
              <a:t>2024/11/28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2024/11/28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03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15A37-4967-1E94-36C4-004EE229A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09E222-3A69-9F65-A34F-B6653CA8FC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C1165A6-379A-BB27-FCE7-16140306A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DFD5FC-D210-AAF1-F764-AAC3E19435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690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84F9F-F83F-2922-1A3B-9AC1EA677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A145EE-E927-0BA1-C9AB-21BE127DF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81B472-6C8B-FE68-6BFE-ECAB331BE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49882-06DA-3183-C456-2C68FACB24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9B74E-7D6C-164E-A24A-867B7C75C1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172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BD65B-672B-1100-50DB-F02755A46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676064-9DB9-DB67-BEEC-8D1747ADDC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03FCC2-2B59-9235-C074-0443E345D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0982E-10E9-EA7E-85F4-3D4038C875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9B74E-7D6C-164E-A24A-867B7C75C1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08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40B53-224C-E44E-A359-F98954CD0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EF68CC8-4593-FA74-B89F-AA5FF70887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6E5317-11A4-C400-2FD5-D8AA16103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4EF40C-4DE5-BE2C-07B5-B28DEEE489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136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DE53C-2AE9-9CD3-8D9B-EF33CFD42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D0C2933-9EA5-E257-77CC-BA2DBD2EDA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D6B9FF0-FCD0-1DD4-D6A5-16479F3D9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307B56-2A42-B1E8-C8E6-5B39BFF242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434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FDA0B-BA2B-1E31-E87A-2945F99D2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EF71B94-6523-4FBF-7EBF-141A9DAB9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CE3B014-AD02-AC0B-CE63-7692A014C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2A277A-4893-05A1-3CDB-8584BCEC0D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08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A12CF-F445-3E36-5591-CD8EFB870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CD644B4-6C94-1D51-A3CF-6073BECEB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B5C3D5B-2201-B4AD-577F-855269F9F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893B92-8747-E03F-D871-A0EB6EF6FF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938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56716-603A-7256-D16D-162363E6E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8BE2827-E314-F4C0-4B4C-F75B0A4D0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FA9800F-20B6-DA97-10A0-F8D1A6328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A21223-6CDD-F12B-7876-90C87FD1C7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718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966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A5181-185E-FCA9-8D1E-CC19B73C6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A2F8E39-6A50-675F-1E9D-E40477077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0C487AB-AD88-7661-DB45-B5DB26064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14B25B-BA69-DB6E-6AA6-B9DD0AFB1E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84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9B74E-7D6C-164E-A24A-867B7C75C1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74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93991-01E0-4ACC-80A2-2D906B0A2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2E952EF-6085-3874-A8ED-D071C8D0BB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8CBB86E-903B-86E3-EEF6-10173B9E6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DFE037-F07F-4DCE-FFA1-98A3700C9D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769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BB93B-AA98-6058-3E0C-922EEDB15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676273-CB08-22A5-710D-EC4EC26AD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FA4EB8-35D2-1CEE-0F1C-91FE30E6AE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B15DC-AD34-FC73-12CA-F2EC7A23F4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9B74E-7D6C-164E-A24A-867B7C75C1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672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47B5D-F082-CABA-ED6E-5259143E6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E97CDF-1313-574D-F99D-48711E384C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5FF9BF-6C87-93CF-47C7-6A61F57C0F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AFA4A-F961-ED87-D7EA-2E4973A9F7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9B74E-7D6C-164E-A24A-867B7C75C1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38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99D2D-92C0-AABE-DC47-36E924083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F5FE32-3322-F847-3A33-40BAF6266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9D0FC9-806F-5A9D-B406-D839BAB6B9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F3208-1D65-F03F-C471-C0BE116F5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9B74E-7D6C-164E-A24A-867B7C75C1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96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E86B2-F586-C164-6B36-BEF4B1681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D9BAED-5937-6829-13CD-AE2D230FB1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A64092-0889-4399-2BF0-42F509DCB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0A2EA-1B3C-BAEC-7F5F-893016745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9B74E-7D6C-164E-A24A-867B7C75C1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5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/>
          <a:lstStyle/>
          <a:p>
            <a:fld id="{32BF82D2-7A68-459D-A996-9BDDA2518FA4}" type="datetimeFigureOut">
              <a:rPr lang="zh-CN" altLang="en-US" smtClean="0"/>
              <a:pPr/>
              <a:t>2024/11/28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28864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244564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131474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460" y="621827"/>
            <a:ext cx="10724551" cy="784522"/>
          </a:xfrm>
        </p:spPr>
        <p:txBody>
          <a:bodyPr>
            <a:normAutofit/>
          </a:bodyPr>
          <a:lstStyle>
            <a:lvl1pPr>
              <a:defRPr sz="3375">
                <a:latin typeface="Garamond" panose="020204040303010108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3502" y="1602734"/>
            <a:ext cx="10709509" cy="4361582"/>
          </a:xfrm>
        </p:spPr>
        <p:txBody>
          <a:bodyPr>
            <a:normAutofit/>
          </a:bodyPr>
          <a:lstStyle>
            <a:lvl1pPr marL="361622" indent="-289298">
              <a:buFont typeface="Wingdings" panose="05000000000000000000" pitchFamily="2" charset="2"/>
              <a:buChar char="q"/>
              <a:defRPr sz="2531">
                <a:latin typeface="Garamond" panose="02020404030301010803" pitchFamily="18" charset="0"/>
              </a:defRPr>
            </a:lvl1pPr>
            <a:lvl2pPr marL="675028" indent="-289298">
              <a:buFont typeface="Wingdings" panose="05000000000000000000" pitchFamily="2" charset="2"/>
              <a:buChar char="§"/>
              <a:defRPr sz="2531">
                <a:latin typeface="Garamond" panose="02020404030301010803" pitchFamily="18" charset="0"/>
              </a:defRPr>
            </a:lvl2pPr>
            <a:lvl3pPr marL="964326" indent="-241082">
              <a:buFont typeface="Arial" panose="020B0604020202020204" pitchFamily="34" charset="0"/>
              <a:buChar char="•"/>
              <a:defRPr sz="2531">
                <a:latin typeface="Garamond" panose="02020404030301010803" pitchFamily="18" charset="0"/>
              </a:defRPr>
            </a:lvl3pPr>
            <a:lvl4pPr>
              <a:defRPr sz="2109">
                <a:latin typeface="+mn-lt"/>
              </a:defRPr>
            </a:lvl4pPr>
            <a:lvl5pPr>
              <a:defRPr sz="2109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C9DBC-53CA-4956-9692-E39C8A860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2391" y="6059021"/>
            <a:ext cx="5726161" cy="631182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97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4" r:id="rId2"/>
    <p:sldLayoutId id="2147483784" r:id="rId3"/>
    <p:sldLayoutId id="2147483786" r:id="rId4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Course number and name"/>
          <p:cNvSpPr/>
          <p:nvPr/>
        </p:nvSpPr>
        <p:spPr>
          <a:xfrm>
            <a:off x="20225" y="2248173"/>
            <a:ext cx="12858750" cy="1803612"/>
          </a:xfrm>
          <a:prstGeom prst="rect">
            <a:avLst/>
          </a:prstGeom>
          <a:solidFill>
            <a:srgbClr val="009900"/>
          </a:solidFill>
          <a:ln w="9525">
            <a:noFill/>
            <a:miter lim="800000"/>
            <a:headEnd/>
            <a:tailEnd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矩形 25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595563"/>
            <a:ext cx="10893425" cy="1108075"/>
          </a:xfrm>
          <a:prstGeom prst="rect">
            <a:avLst/>
          </a:prstGeom>
          <a:noFill/>
          <a:ln>
            <a:noFill/>
            <a:prstDash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6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 pitchFamily="18" charset="0"/>
                <a:cs typeface="Arial" panose="020B0604020202020204" pitchFamily="34" charset="0"/>
                <a:sym typeface="Calibri" panose="020F0502020204030204" pitchFamily="34" charset="0"/>
              </a:rPr>
              <a:t>Info 4100 </a:t>
            </a:r>
            <a:br>
              <a:rPr kumimoji="0" lang="en-US" altLang="zh-CN" sz="36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 pitchFamily="18" charset="0"/>
                <a:cs typeface="Arial" panose="020B0604020202020204" pitchFamily="34" charset="0"/>
                <a:sym typeface="Calibri" panose="020F0502020204030204" pitchFamily="34" charset="0"/>
              </a:rPr>
            </a:br>
            <a:r>
              <a:rPr kumimoji="0" lang="en-US" altLang="zh-CN" sz="36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 pitchFamily="18" charset="0"/>
                <a:cs typeface="Arial" panose="020B0604020202020204" pitchFamily="34" charset="0"/>
                <a:sym typeface="Calibri" panose="020F0502020204030204" pitchFamily="34" charset="0"/>
              </a:rPr>
              <a:t>Introduction to Information science</a:t>
            </a:r>
            <a:endParaRPr kumimoji="0" lang="zh-CN" altLang="en-US" sz="2400" b="0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aramond" panose="02020404030301010803" pitchFamily="18" charset="0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91921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3748" y="526682"/>
            <a:ext cx="8280920" cy="532898"/>
          </a:xfrm>
          <a:prstGeom prst="rect">
            <a:avLst/>
          </a:prstGeom>
        </p:spPr>
        <p:txBody>
          <a:bodyPr vert="horz" wrap="square" lIns="0" tIns="13394" rIns="0" bIns="0" rtlCol="0" anchor="ctr">
            <a:spAutoFit/>
          </a:bodyPr>
          <a:lstStyle/>
          <a:p>
            <a:pPr marL="13393">
              <a:lnSpc>
                <a:spcPct val="100000"/>
              </a:lnSpc>
              <a:spcBef>
                <a:spcPts val="105"/>
              </a:spcBef>
            </a:pPr>
            <a:r>
              <a:rPr lang="en-US" spc="-16"/>
              <a:t>Convergence</a:t>
            </a:r>
            <a:r>
              <a:rPr lang="en-US" spc="-53"/>
              <a:t> </a:t>
            </a:r>
            <a:r>
              <a:rPr lang="en-US" spc="-5"/>
              <a:t>of</a:t>
            </a:r>
            <a:r>
              <a:rPr lang="en-US" spc="-47"/>
              <a:t> </a:t>
            </a:r>
            <a:r>
              <a:rPr lang="en-US" spc="5"/>
              <a:t>LIS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452711" y="1550510"/>
            <a:ext cx="11953328" cy="3704279"/>
          </a:xfrm>
          <a:prstGeom prst="rect">
            <a:avLst/>
          </a:prstGeom>
        </p:spPr>
        <p:txBody>
          <a:bodyPr vert="horz" wrap="square" lIns="0" tIns="13394" rIns="0" bIns="0" rtlCol="0">
            <a:spAutoFit/>
          </a:bodyPr>
          <a:lstStyle/>
          <a:p>
            <a:pPr marL="423260" marR="210277" indent="-342900">
              <a:spcBef>
                <a:spcPts val="105"/>
              </a:spcBef>
              <a:spcAft>
                <a:spcPts val="2400"/>
              </a:spcAft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spc="-5" dirty="0">
                <a:latin typeface="Garamond" panose="02020404030301010803" pitchFamily="18" charset="0"/>
                <a:cs typeface="Calibri"/>
              </a:rPr>
              <a:t>LIS</a:t>
            </a:r>
            <a:r>
              <a:rPr lang="en-US" sz="2400" dirty="0">
                <a:latin typeface="Garamond" panose="02020404030301010803" pitchFamily="18" charset="0"/>
                <a:cs typeface="Calibri"/>
              </a:rPr>
              <a:t> theory</a:t>
            </a:r>
            <a:r>
              <a:rPr lang="en-US" sz="2400" spc="-11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and </a:t>
            </a:r>
            <a:r>
              <a:rPr lang="en-US" sz="2400" spc="-11" dirty="0">
                <a:latin typeface="Garamond" panose="02020404030301010803" pitchFamily="18" charset="0"/>
                <a:cs typeface="Calibri"/>
              </a:rPr>
              <a:t>research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 coalesced </a:t>
            </a:r>
            <a:r>
              <a:rPr lang="en-US" sz="2400" spc="-11" dirty="0">
                <a:latin typeface="Garamond" panose="02020404030301010803" pitchFamily="18" charset="0"/>
                <a:cs typeface="Calibri"/>
              </a:rPr>
              <a:t>over</a:t>
            </a:r>
            <a:r>
              <a:rPr lang="en-US" sz="2400" dirty="0">
                <a:latin typeface="Garamond" panose="02020404030301010803" pitchFamily="18" charset="0"/>
                <a:cs typeface="Calibri"/>
              </a:rPr>
              <a:t> the 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last</a:t>
            </a:r>
            <a:r>
              <a:rPr lang="en-US" sz="2400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40 </a:t>
            </a:r>
            <a:r>
              <a:rPr lang="en-US" sz="2400" spc="-16" dirty="0">
                <a:latin typeface="Garamond" panose="02020404030301010803" pitchFamily="18" charset="0"/>
                <a:cs typeface="Calibri"/>
              </a:rPr>
              <a:t>years</a:t>
            </a:r>
            <a:r>
              <a:rPr lang="en-US" sz="2400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of</a:t>
            </a:r>
            <a:r>
              <a:rPr lang="en-US" sz="2400" dirty="0">
                <a:latin typeface="Garamond" panose="02020404030301010803" pitchFamily="18" charset="0"/>
                <a:cs typeface="Calibri"/>
              </a:rPr>
              <a:t> the </a:t>
            </a:r>
            <a:r>
              <a:rPr lang="en-US" sz="2400" spc="5" dirty="0">
                <a:latin typeface="Garamond" panose="02020404030301010803" pitchFamily="18" charset="0"/>
                <a:cs typeface="Calibri"/>
              </a:rPr>
              <a:t>21</a:t>
            </a:r>
            <a:r>
              <a:rPr lang="en-US" sz="2400" spc="7" baseline="25641" dirty="0">
                <a:latin typeface="Garamond" panose="02020404030301010803" pitchFamily="18" charset="0"/>
                <a:cs typeface="Calibri"/>
              </a:rPr>
              <a:t>th </a:t>
            </a:r>
            <a:r>
              <a:rPr lang="en-US" sz="2400" spc="-442" baseline="25641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century</a:t>
            </a:r>
            <a:endParaRPr lang="en-US" sz="2400" dirty="0">
              <a:latin typeface="Garamond" panose="02020404030301010803" pitchFamily="18" charset="0"/>
              <a:cs typeface="Calibri"/>
            </a:endParaRPr>
          </a:p>
          <a:p>
            <a:pPr marL="423260" marR="95763" indent="-342900">
              <a:spcBef>
                <a:spcPts val="533"/>
              </a:spcBef>
              <a:spcAft>
                <a:spcPts val="2400"/>
              </a:spcAft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spc="-5" dirty="0">
                <a:latin typeface="Garamond" panose="02020404030301010803" pitchFamily="18" charset="0"/>
                <a:cs typeface="Calibri"/>
              </a:rPr>
              <a:t>1960s,</a:t>
            </a:r>
            <a:r>
              <a:rPr lang="en-US" sz="2400" spc="-11" dirty="0">
                <a:latin typeface="Garamond" panose="02020404030301010803" pitchFamily="18" charset="0"/>
                <a:cs typeface="Calibri"/>
              </a:rPr>
              <a:t> Federal</a:t>
            </a:r>
            <a:r>
              <a:rPr lang="en-US" sz="2400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funding</a:t>
            </a:r>
            <a:r>
              <a:rPr lang="en-US" sz="2400" spc="-11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16" dirty="0">
                <a:latin typeface="Garamond" panose="02020404030301010803" pitchFamily="18" charset="0"/>
                <a:cs typeface="Calibri"/>
              </a:rPr>
              <a:t>for</a:t>
            </a:r>
            <a:r>
              <a:rPr lang="en-US" sz="2400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11" dirty="0">
                <a:latin typeface="Garamond" panose="02020404030301010803" pitchFamily="18" charset="0"/>
                <a:cs typeface="Calibri"/>
              </a:rPr>
              <a:t>doctoral</a:t>
            </a:r>
            <a:r>
              <a:rPr lang="en-US" sz="2400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studies</a:t>
            </a:r>
            <a:r>
              <a:rPr lang="en-US" sz="2400" dirty="0">
                <a:latin typeface="Garamond" panose="02020404030301010803" pitchFamily="18" charset="0"/>
                <a:cs typeface="Calibri"/>
              </a:rPr>
              <a:t> in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 LIS</a:t>
            </a:r>
            <a:r>
              <a:rPr lang="en-US" sz="2400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and </a:t>
            </a:r>
            <a:r>
              <a:rPr lang="en-US" sz="2400" spc="-16" dirty="0">
                <a:latin typeface="Garamond" panose="02020404030301010803" pitchFamily="18" charset="0"/>
                <a:cs typeface="Calibri"/>
              </a:rPr>
              <a:t>for</a:t>
            </a:r>
            <a:r>
              <a:rPr lang="en-US" sz="2400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11" dirty="0">
                <a:latin typeface="Garamond" panose="02020404030301010803" pitchFamily="18" charset="0"/>
                <a:cs typeface="Calibri"/>
              </a:rPr>
              <a:t>research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dirty="0">
                <a:latin typeface="Garamond" panose="02020404030301010803" pitchFamily="18" charset="0"/>
                <a:cs typeface="Calibri"/>
              </a:rPr>
              <a:t>in </a:t>
            </a:r>
            <a:r>
              <a:rPr lang="en-US" sz="2400" spc="-464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LIS increased </a:t>
            </a:r>
            <a:r>
              <a:rPr lang="en-US" sz="2400" spc="-11" dirty="0">
                <a:latin typeface="Garamond" panose="02020404030301010803" pitchFamily="18" charset="0"/>
                <a:cs typeface="Calibri"/>
              </a:rPr>
              <a:t>dramatically</a:t>
            </a:r>
            <a:endParaRPr lang="en-US" sz="2400" dirty="0">
              <a:latin typeface="Garamond" panose="02020404030301010803" pitchFamily="18" charset="0"/>
              <a:cs typeface="Calibri"/>
            </a:endParaRPr>
          </a:p>
          <a:p>
            <a:pPr marL="423260" marR="127907" indent="-342900">
              <a:spcBef>
                <a:spcPts val="401"/>
              </a:spcBef>
              <a:spcAft>
                <a:spcPts val="2400"/>
              </a:spcAft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spc="-5" dirty="0">
                <a:latin typeface="Garamond" panose="02020404030301010803" pitchFamily="18" charset="0"/>
                <a:cs typeface="Calibri"/>
              </a:rPr>
              <a:t>1980s/1990s – growth of systems, Internet</a:t>
            </a:r>
            <a:endParaRPr lang="en-US" sz="2400" dirty="0">
              <a:latin typeface="Garamond" panose="02020404030301010803" pitchFamily="18" charset="0"/>
              <a:cs typeface="Calibri"/>
            </a:endParaRPr>
          </a:p>
          <a:p>
            <a:pPr marL="423260" marR="32144" indent="-342900">
              <a:spcBef>
                <a:spcPts val="533"/>
              </a:spcBef>
              <a:spcAft>
                <a:spcPts val="2400"/>
              </a:spcAft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spc="-5" dirty="0">
                <a:latin typeface="Garamond" panose="02020404030301010803" pitchFamily="18" charset="0"/>
                <a:cs typeface="Calibri"/>
              </a:rPr>
              <a:t>2005: “</a:t>
            </a:r>
            <a:r>
              <a:rPr lang="en-US" sz="2400" spc="-5" dirty="0" err="1">
                <a:latin typeface="Garamond" panose="02020404030301010803" pitchFamily="18" charset="0"/>
                <a:cs typeface="Calibri"/>
              </a:rPr>
              <a:t>i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-school</a:t>
            </a:r>
            <a:r>
              <a:rPr lang="en-US" sz="2400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caucus” </a:t>
            </a:r>
            <a:r>
              <a:rPr lang="en-US" sz="2400" spc="-11" dirty="0">
                <a:latin typeface="Garamond" panose="02020404030301010803" pitchFamily="18" charset="0"/>
                <a:cs typeface="Calibri"/>
              </a:rPr>
              <a:t>was</a:t>
            </a:r>
            <a:r>
              <a:rPr lang="en-US" sz="2400" spc="5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11" dirty="0">
                <a:latin typeface="Garamond" panose="02020404030301010803" pitchFamily="18" charset="0"/>
                <a:cs typeface="Calibri"/>
              </a:rPr>
              <a:t>formed. 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I-field </a:t>
            </a:r>
            <a:r>
              <a:rPr lang="en-US" sz="2400" dirty="0">
                <a:latin typeface="Garamond" panose="02020404030301010803" pitchFamily="18" charset="0"/>
                <a:cs typeface="Calibri"/>
              </a:rPr>
              <a:t>is</a:t>
            </a:r>
            <a:r>
              <a:rPr lang="en-US" sz="2400" spc="5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dirty="0">
                <a:latin typeface="Garamond" panose="02020404030301010803" pitchFamily="18" charset="0"/>
                <a:cs typeface="Calibri"/>
              </a:rPr>
              <a:t>an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 academic</a:t>
            </a:r>
            <a:r>
              <a:rPr lang="en-US" sz="2400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11" dirty="0">
                <a:latin typeface="Garamond" panose="02020404030301010803" pitchFamily="18" charset="0"/>
                <a:cs typeface="Calibri"/>
              </a:rPr>
              <a:t>area</a:t>
            </a:r>
            <a:r>
              <a:rPr lang="en-US" sz="2400" spc="5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of </a:t>
            </a:r>
            <a:r>
              <a:rPr lang="en-US" sz="2400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study</a:t>
            </a:r>
            <a:r>
              <a:rPr lang="en-US" sz="2400" spc="-11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and</a:t>
            </a:r>
            <a:r>
              <a:rPr lang="en-US" sz="2400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11" dirty="0">
                <a:latin typeface="Garamond" panose="02020404030301010803" pitchFamily="18" charset="0"/>
                <a:cs typeface="Calibri"/>
              </a:rPr>
              <a:t>professional</a:t>
            </a:r>
            <a:r>
              <a:rPr lang="en-US" sz="2400" spc="5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11" dirty="0">
                <a:latin typeface="Garamond" panose="02020404030301010803" pitchFamily="18" charset="0"/>
                <a:cs typeface="Calibri"/>
              </a:rPr>
              <a:t>preparation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dirty="0">
                <a:latin typeface="Garamond" panose="02020404030301010803" pitchFamily="18" charset="0"/>
                <a:cs typeface="Calibri"/>
              </a:rPr>
              <a:t>in the</a:t>
            </a:r>
            <a:r>
              <a:rPr lang="en-US" sz="2400" spc="5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11" dirty="0">
                <a:latin typeface="Garamond" panose="02020404030301010803" pitchFamily="18" charset="0"/>
                <a:cs typeface="Calibri"/>
              </a:rPr>
              <a:t>intersection</a:t>
            </a:r>
            <a:r>
              <a:rPr lang="en-US" sz="2400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of</a:t>
            </a:r>
            <a:r>
              <a:rPr lang="en-US" sz="2400" spc="11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21" dirty="0">
                <a:latin typeface="Garamond" panose="02020404030301010803" pitchFamily="18" charset="0"/>
                <a:cs typeface="Calibri"/>
              </a:rPr>
              <a:t>technology, </a:t>
            </a:r>
            <a:r>
              <a:rPr lang="en-US" sz="2400" spc="-458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11" dirty="0">
                <a:latin typeface="Garamond" panose="02020404030301010803" pitchFamily="18" charset="0"/>
                <a:cs typeface="Calibri"/>
              </a:rPr>
              <a:t>information, 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and people.</a:t>
            </a:r>
            <a:endParaRPr lang="en-US" sz="2400" dirty="0">
              <a:latin typeface="Garamond" panose="02020404030301010803" pitchFamily="18" charset="0"/>
              <a:cs typeface="Calibri"/>
            </a:endParaRPr>
          </a:p>
          <a:p>
            <a:pPr marL="423260" indent="-342900">
              <a:spcBef>
                <a:spcPts val="543"/>
              </a:spcBef>
              <a:spcAft>
                <a:spcPts val="2400"/>
              </a:spcAft>
              <a:buClr>
                <a:srgbClr val="2F7D30"/>
              </a:buClr>
              <a:buSzPct val="77777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u="sng" spc="-5" dirty="0">
                <a:uFill>
                  <a:solidFill>
                    <a:srgbClr val="FFC000"/>
                  </a:solidFill>
                </a:uFill>
                <a:latin typeface="Garamond" panose="02020404030301010803" pitchFamily="18" charset="0"/>
                <a:cs typeface="Calibri"/>
              </a:rPr>
              <a:t>What</a:t>
            </a:r>
            <a:r>
              <a:rPr lang="en-US" sz="2400" u="sng" spc="-21" dirty="0">
                <a:uFill>
                  <a:solidFill>
                    <a:srgbClr val="FFC000"/>
                  </a:solidFill>
                </a:uFill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u="sng" spc="-5" dirty="0">
                <a:uFill>
                  <a:solidFill>
                    <a:srgbClr val="FFC000"/>
                  </a:solidFill>
                </a:uFill>
                <a:latin typeface="Garamond" panose="02020404030301010803" pitchFamily="18" charset="0"/>
                <a:cs typeface="Calibri"/>
              </a:rPr>
              <a:t>is</a:t>
            </a:r>
            <a:r>
              <a:rPr lang="en-US" sz="2400" u="sng" spc="-21" dirty="0">
                <a:uFill>
                  <a:solidFill>
                    <a:srgbClr val="FFC000"/>
                  </a:solidFill>
                </a:uFill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u="sng" spc="-5" dirty="0" err="1">
                <a:uFill>
                  <a:solidFill>
                    <a:srgbClr val="FFC000"/>
                  </a:solidFill>
                </a:uFill>
                <a:latin typeface="Garamond" panose="02020404030301010803" pitchFamily="18" charset="0"/>
                <a:cs typeface="Calibri"/>
              </a:rPr>
              <a:t>i</a:t>
            </a:r>
            <a:r>
              <a:rPr lang="en-US" sz="2400" u="sng" spc="-5" dirty="0">
                <a:uFill>
                  <a:solidFill>
                    <a:srgbClr val="FFC000"/>
                  </a:solidFill>
                </a:uFill>
                <a:latin typeface="Garamond" panose="02020404030301010803" pitchFamily="18" charset="0"/>
                <a:cs typeface="Calibri"/>
              </a:rPr>
              <a:t>-school?</a:t>
            </a:r>
            <a:endParaRPr lang="en-US" sz="2400" dirty="0">
              <a:latin typeface="Garamond" panose="02020404030301010803" pitchFamily="18" charset="0"/>
              <a:cs typeface="Calibri"/>
            </a:endParaRPr>
          </a:p>
        </p:txBody>
      </p:sp>
      <p:pic>
        <p:nvPicPr>
          <p:cNvPr id="3074" name="Picture 2" descr="How digital information technology ...">
            <a:extLst>
              <a:ext uri="{FF2B5EF4-FFF2-40B4-BE49-F238E27FC236}">
                <a16:creationId xmlns:a16="http://schemas.microsoft.com/office/drawing/2014/main" id="{42A7C0CB-4982-049A-BFA2-9D99F7E51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752" y="4758978"/>
            <a:ext cx="3753246" cy="197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230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87A86-1AF4-28D3-5D30-25FF6AC95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8" descr="Chapter 15">
            <a:extLst>
              <a:ext uri="{FF2B5EF4-FFF2-40B4-BE49-F238E27FC236}">
                <a16:creationId xmlns:a16="http://schemas.microsoft.com/office/drawing/2014/main" id="{55697F55-D311-1992-D19E-150B347B1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1" y="2175349"/>
            <a:ext cx="12857691" cy="2881951"/>
          </a:xfrm>
          <a:prstGeom prst="rect">
            <a:avLst/>
          </a:prstGeom>
          <a:solidFill>
            <a:srgbClr val="009900"/>
          </a:solidFill>
          <a:ln w="9525">
            <a:noFill/>
            <a:miter lim="800000"/>
            <a:headEnd/>
            <a:tailEnd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630366-A1DB-73AB-C1DD-DF54C7B0A5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7488" y="3324225"/>
            <a:ext cx="7561262" cy="584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 pitchFamily="18" charset="0"/>
                <a:ea typeface="宋体" panose="02010600030101010101" pitchFamily="2" charset="-122"/>
                <a:cs typeface="Arial" panose="020B0604020202020204" pitchFamily="34" charset="0"/>
              </a:rPr>
              <a:t>Basic Concepts of Information Science</a:t>
            </a: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73A4DAFE-467B-7310-2F23-E4C96B12B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1075" y="1787688"/>
            <a:ext cx="4854587" cy="3657277"/>
          </a:xfrm>
          <a:prstGeom prst="parallelogram">
            <a:avLst>
              <a:gd name="adj" fmla="val 4385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MH_Others_1" descr="Chapter 15">
            <a:extLst>
              <a:ext uri="{FF2B5EF4-FFF2-40B4-BE49-F238E27FC236}">
                <a16:creationId xmlns:a16="http://schemas.microsoft.com/office/drawing/2014/main" id="{0EBB55EB-EBE6-E109-5F5C-F5B65FA0169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916170" y="2529888"/>
            <a:ext cx="2730938" cy="21728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Garamond" panose="02020404030301010803" pitchFamily="18" charset="0"/>
                <a:ea typeface="微软雅黑" panose="020B0503020204020204" pitchFamily="34" charset="-122"/>
                <a:sym typeface="Arial" panose="020B0604020202020204" pitchFamily="34" charset="0"/>
              </a:rPr>
              <a:t>Module 3</a:t>
            </a:r>
            <a:endParaRPr lang="zh-CN" altLang="en-US" sz="3200" b="1" dirty="0">
              <a:solidFill>
                <a:schemeClr val="bg1"/>
              </a:solidFill>
              <a:latin typeface="Garamond" panose="02020404030301010803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227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00280-9C66-DB3C-9EEE-676BAE33E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D8039-BF29-D4B0-3512-67092E457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769" y="2053891"/>
            <a:ext cx="7698270" cy="4080083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45D1541A-8007-979D-FF2F-467CA804BA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7309" y="583799"/>
            <a:ext cx="8280920" cy="532898"/>
          </a:xfrm>
          <a:prstGeom prst="rect">
            <a:avLst/>
          </a:prstGeom>
        </p:spPr>
        <p:txBody>
          <a:bodyPr vert="horz" wrap="square" lIns="0" tIns="13394" rIns="0" bIns="0" rtlCol="0" anchor="ctr">
            <a:spAutoFit/>
          </a:bodyPr>
          <a:lstStyle/>
          <a:p>
            <a:pPr marL="13393">
              <a:lnSpc>
                <a:spcPct val="100000"/>
              </a:lnSpc>
              <a:spcBef>
                <a:spcPts val="105"/>
              </a:spcBef>
            </a:pPr>
            <a:r>
              <a:rPr lang="en-US" spc="-16" dirty="0"/>
              <a:t>Data, Information, Knowledge, Wisdom (DIKW)</a:t>
            </a:r>
            <a:endParaRPr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57540FF-F9F8-3906-FF33-9BC16B2D5A6D}"/>
              </a:ext>
            </a:extLst>
          </p:cNvPr>
          <p:cNvSpPr txBox="1"/>
          <p:nvPr/>
        </p:nvSpPr>
        <p:spPr>
          <a:xfrm>
            <a:off x="236687" y="2053891"/>
            <a:ext cx="5616624" cy="3511918"/>
          </a:xfrm>
          <a:prstGeom prst="rect">
            <a:avLst/>
          </a:prstGeom>
        </p:spPr>
        <p:txBody>
          <a:bodyPr vert="horz" wrap="square" lIns="0" tIns="13394" rIns="0" bIns="0" rtlCol="0">
            <a:spAutoFit/>
          </a:bodyPr>
          <a:lstStyle/>
          <a:p>
            <a:pPr marL="423260" marR="210277" indent="-342900">
              <a:spcBef>
                <a:spcPts val="105"/>
              </a:spcBef>
              <a:spcAft>
                <a:spcPts val="2400"/>
              </a:spcAft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spc="-5" dirty="0">
                <a:latin typeface="Garamond" panose="02020404030301010803" pitchFamily="18" charset="0"/>
                <a:cs typeface="Calibri"/>
              </a:rPr>
              <a:t>Fundamental to Understanding our Field</a:t>
            </a:r>
          </a:p>
          <a:p>
            <a:pPr marL="423260" marR="210277" indent="-342900">
              <a:spcBef>
                <a:spcPts val="105"/>
              </a:spcBef>
              <a:spcAft>
                <a:spcPts val="2400"/>
              </a:spcAft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spc="-5" dirty="0">
                <a:latin typeface="Garamond" panose="02020404030301010803" pitchFamily="18" charset="0"/>
                <a:cs typeface="Calibri"/>
              </a:rPr>
              <a:t>Data: Raw facts and symbols</a:t>
            </a:r>
          </a:p>
          <a:p>
            <a:pPr marL="423260" marR="210277" indent="-342900">
              <a:spcBef>
                <a:spcPts val="105"/>
              </a:spcBef>
              <a:spcAft>
                <a:spcPts val="2400"/>
              </a:spcAft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spc="-5" dirty="0">
                <a:latin typeface="Garamond" panose="02020404030301010803" pitchFamily="18" charset="0"/>
                <a:cs typeface="Calibri"/>
              </a:rPr>
              <a:t>Information: Data with meaning added.</a:t>
            </a:r>
          </a:p>
          <a:p>
            <a:pPr marL="423260" marR="210277" indent="-342900">
              <a:spcBef>
                <a:spcPts val="105"/>
              </a:spcBef>
              <a:spcAft>
                <a:spcPts val="2400"/>
              </a:spcAft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spc="-5" dirty="0">
                <a:latin typeface="Garamond" panose="02020404030301010803" pitchFamily="18" charset="0"/>
                <a:cs typeface="Calibri"/>
              </a:rPr>
              <a:t>Knowledge: Ability to understand info outside of original context. </a:t>
            </a:r>
          </a:p>
          <a:p>
            <a:pPr marL="423260" marR="210277" indent="-342900">
              <a:spcBef>
                <a:spcPts val="105"/>
              </a:spcBef>
              <a:spcAft>
                <a:spcPts val="2400"/>
              </a:spcAft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spc="-5" dirty="0">
                <a:latin typeface="Garamond" panose="02020404030301010803" pitchFamily="18" charset="0"/>
                <a:cs typeface="Calibri"/>
              </a:rPr>
              <a:t>Wisdom: Applying knowledge. </a:t>
            </a:r>
            <a:endParaRPr sz="2400" dirty="0">
              <a:latin typeface="Garamond" panose="02020404030301010803" pitchFamily="18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0372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C5833-0E03-765A-F120-C0FF2114C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B5D852F0-D035-D970-C009-33E1AA2282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2181" y="576328"/>
            <a:ext cx="8280920" cy="532898"/>
          </a:xfrm>
          <a:prstGeom prst="rect">
            <a:avLst/>
          </a:prstGeom>
        </p:spPr>
        <p:txBody>
          <a:bodyPr vert="horz" wrap="square" lIns="0" tIns="13394" rIns="0" bIns="0" rtlCol="0" anchor="ctr">
            <a:spAutoFit/>
          </a:bodyPr>
          <a:lstStyle/>
          <a:p>
            <a:pPr marL="13393">
              <a:lnSpc>
                <a:spcPct val="100000"/>
              </a:lnSpc>
              <a:spcBef>
                <a:spcPts val="105"/>
              </a:spcBef>
            </a:pPr>
            <a:r>
              <a:rPr lang="en-US" spc="-16" dirty="0"/>
              <a:t>What is a Document?</a:t>
            </a:r>
            <a:endParaRPr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5ADA224-9F96-06C0-FB06-A3055F04A879}"/>
              </a:ext>
            </a:extLst>
          </p:cNvPr>
          <p:cNvSpPr txBox="1"/>
          <p:nvPr/>
        </p:nvSpPr>
        <p:spPr>
          <a:xfrm>
            <a:off x="474975" y="1816125"/>
            <a:ext cx="8800390" cy="4573748"/>
          </a:xfrm>
          <a:prstGeom prst="rect">
            <a:avLst/>
          </a:prstGeom>
        </p:spPr>
        <p:txBody>
          <a:bodyPr vert="horz" wrap="square" lIns="0" tIns="13394" rIns="0" bIns="0" rtlCol="0">
            <a:spAutoFit/>
          </a:bodyPr>
          <a:lstStyle/>
          <a:p>
            <a:pPr marL="423260" marR="210277" indent="-342900">
              <a:spcBef>
                <a:spcPts val="105"/>
              </a:spcBef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spc="-5" dirty="0">
                <a:latin typeface="Garamond" panose="02020404030301010803" pitchFamily="18" charset="0"/>
                <a:cs typeface="Calibri"/>
              </a:rPr>
              <a:t>Document: A </a:t>
            </a:r>
            <a:r>
              <a:rPr lang="en-US" sz="2400" b="1" spc="-5" dirty="0">
                <a:latin typeface="Garamond" panose="02020404030301010803" pitchFamily="18" charset="0"/>
                <a:cs typeface="Calibri"/>
              </a:rPr>
              <a:t>record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 that stores and communicates data and/or information. </a:t>
            </a:r>
          </a:p>
          <a:p>
            <a:pPr marL="1063023" marR="210277" lvl="1" indent="-342900">
              <a:spcBef>
                <a:spcPts val="105"/>
              </a:spcBef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spc="-5" dirty="0">
                <a:latin typeface="Garamond" panose="02020404030301010803" pitchFamily="18" charset="0"/>
                <a:cs typeface="Calibri"/>
              </a:rPr>
              <a:t>Could be printed or digital. </a:t>
            </a:r>
          </a:p>
          <a:p>
            <a:pPr marL="1063023" marR="210277" lvl="1" indent="-342900">
              <a:spcBef>
                <a:spcPts val="105"/>
              </a:spcBef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endParaRPr lang="en-US" sz="2400" spc="-5" dirty="0">
              <a:latin typeface="Garamond" panose="02020404030301010803" pitchFamily="18" charset="0"/>
              <a:cs typeface="Calibri"/>
            </a:endParaRPr>
          </a:p>
          <a:p>
            <a:pPr marL="423260" marR="210277" indent="-342900">
              <a:spcBef>
                <a:spcPts val="105"/>
              </a:spcBef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spc="-5" dirty="0">
                <a:latin typeface="Garamond" panose="02020404030301010803" pitchFamily="18" charset="0"/>
                <a:cs typeface="Calibri"/>
              </a:rPr>
              <a:t>Why do we need documents?</a:t>
            </a:r>
          </a:p>
          <a:p>
            <a:pPr marL="1063023" marR="210277" lvl="1" indent="-342900">
              <a:spcBef>
                <a:spcPts val="105"/>
              </a:spcBef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spc="-5" dirty="0">
                <a:latin typeface="Garamond" panose="02020404030301010803" pitchFamily="18" charset="0"/>
                <a:cs typeface="Calibri"/>
              </a:rPr>
              <a:t>Provides a reference for information.</a:t>
            </a:r>
          </a:p>
          <a:p>
            <a:pPr marL="1063023" marR="210277" lvl="1" indent="-342900">
              <a:spcBef>
                <a:spcPts val="105"/>
              </a:spcBef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endParaRPr lang="en-US" sz="2400" spc="-5" dirty="0">
              <a:latin typeface="Garamond" panose="02020404030301010803" pitchFamily="18" charset="0"/>
              <a:cs typeface="Calibri"/>
            </a:endParaRPr>
          </a:p>
          <a:p>
            <a:pPr marL="423260" marR="210277" indent="-342900">
              <a:spcBef>
                <a:spcPts val="105"/>
              </a:spcBef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spc="-5" dirty="0">
                <a:latin typeface="Garamond" panose="02020404030301010803" pitchFamily="18" charset="0"/>
                <a:cs typeface="Calibri"/>
              </a:rPr>
              <a:t>Content: Can contain structured or unstructured data or information. </a:t>
            </a:r>
          </a:p>
          <a:p>
            <a:pPr marL="423260" marR="210277" indent="-342900">
              <a:spcBef>
                <a:spcPts val="105"/>
              </a:spcBef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endParaRPr lang="en-US" sz="2400" spc="-5" dirty="0">
              <a:latin typeface="Garamond" panose="02020404030301010803" pitchFamily="18" charset="0"/>
              <a:cs typeface="Calibri"/>
            </a:endParaRPr>
          </a:p>
          <a:p>
            <a:pPr marL="423260" marR="210277" indent="-342900">
              <a:spcBef>
                <a:spcPts val="105"/>
              </a:spcBef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spc="-5" dirty="0">
                <a:latin typeface="Garamond" panose="02020404030301010803" pitchFamily="18" charset="0"/>
                <a:cs typeface="Calibri"/>
              </a:rPr>
              <a:t>Examples: Books, articles, movies, datasets, emails.</a:t>
            </a:r>
          </a:p>
          <a:p>
            <a:pPr marL="1063023" marR="210277" lvl="1" indent="-342900">
              <a:spcBef>
                <a:spcPts val="105"/>
              </a:spcBef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spc="-5" dirty="0">
                <a:latin typeface="Garamond" panose="02020404030301010803" pitchFamily="18" charset="0"/>
                <a:cs typeface="Calibri"/>
              </a:rPr>
              <a:t>Are texts documents?</a:t>
            </a:r>
          </a:p>
          <a:p>
            <a:pPr marL="1063023" marR="210277" lvl="1" indent="-342900">
              <a:spcBef>
                <a:spcPts val="105"/>
              </a:spcBef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spc="-5" dirty="0">
                <a:latin typeface="Garamond" panose="02020404030301010803" pitchFamily="18" charset="0"/>
                <a:cs typeface="Calibri"/>
              </a:rPr>
              <a:t>Are elephants documents? </a:t>
            </a:r>
          </a:p>
        </p:txBody>
      </p:sp>
      <p:pic>
        <p:nvPicPr>
          <p:cNvPr id="4098" name="Picture 2" descr="10,500+ Filing Documents Stock Illustrations, Royalty-Free Vector Graphics  &amp; Clip Art - iStock | Filing cabinet, Files, Paperwork">
            <a:extLst>
              <a:ext uri="{FF2B5EF4-FFF2-40B4-BE49-F238E27FC236}">
                <a16:creationId xmlns:a16="http://schemas.microsoft.com/office/drawing/2014/main" id="{2C883C75-9198-5FFE-6115-2B056DFD4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101" y="2054966"/>
            <a:ext cx="3130674" cy="313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857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E4DAA-6026-3E65-6FF4-5395BAD2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4B99AEFB-E748-DA36-BCD0-4779958E6C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6767" y="721799"/>
            <a:ext cx="8280920" cy="532898"/>
          </a:xfrm>
          <a:prstGeom prst="rect">
            <a:avLst/>
          </a:prstGeom>
        </p:spPr>
        <p:txBody>
          <a:bodyPr vert="horz" wrap="square" lIns="0" tIns="13394" rIns="0" bIns="0" rtlCol="0" anchor="ctr">
            <a:spAutoFit/>
          </a:bodyPr>
          <a:lstStyle/>
          <a:p>
            <a:pPr marL="13393">
              <a:lnSpc>
                <a:spcPct val="100000"/>
              </a:lnSpc>
              <a:spcBef>
                <a:spcPts val="105"/>
              </a:spcBef>
            </a:pPr>
            <a:r>
              <a:rPr lang="en-US" spc="-16" dirty="0"/>
              <a:t>What is a Library?</a:t>
            </a:r>
            <a:endParaRPr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733ECCF-C9C8-2475-36BB-6BA63461E2A2}"/>
              </a:ext>
            </a:extLst>
          </p:cNvPr>
          <p:cNvSpPr txBox="1"/>
          <p:nvPr/>
        </p:nvSpPr>
        <p:spPr>
          <a:xfrm>
            <a:off x="430644" y="2069836"/>
            <a:ext cx="6912768" cy="3791482"/>
          </a:xfrm>
          <a:prstGeom prst="rect">
            <a:avLst/>
          </a:prstGeom>
        </p:spPr>
        <p:txBody>
          <a:bodyPr vert="horz" wrap="square" lIns="0" tIns="13394" rIns="0" bIns="0" rtlCol="0">
            <a:spAutoFit/>
          </a:bodyPr>
          <a:lstStyle/>
          <a:p>
            <a:pPr marL="423260" marR="210277" indent="-342900">
              <a:spcBef>
                <a:spcPts val="105"/>
              </a:spcBef>
              <a:spcAft>
                <a:spcPts val="3000"/>
              </a:spcAft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dirty="0">
                <a:latin typeface="Garamond" panose="02020404030301010803" pitchFamily="18" charset="0"/>
                <a:cs typeface="Calibri"/>
              </a:rPr>
              <a:t>Libraries are repositories for documents. </a:t>
            </a:r>
          </a:p>
          <a:p>
            <a:pPr marL="423260" marR="210277" indent="-342900">
              <a:spcBef>
                <a:spcPts val="105"/>
              </a:spcBef>
              <a:spcAft>
                <a:spcPts val="3000"/>
              </a:spcAft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dirty="0">
                <a:latin typeface="Garamond" panose="02020404030301010803" pitchFamily="18" charset="0"/>
                <a:cs typeface="Calibri"/>
              </a:rPr>
              <a:t>Libraries do not just store documents, but also organize them logically to support finding. </a:t>
            </a:r>
          </a:p>
          <a:p>
            <a:pPr marL="423260" marR="210277" indent="-342900">
              <a:spcBef>
                <a:spcPts val="105"/>
              </a:spcBef>
              <a:spcAft>
                <a:spcPts val="3000"/>
              </a:spcAft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dirty="0">
                <a:latin typeface="Garamond" panose="02020404030301010803" pitchFamily="18" charset="0"/>
                <a:cs typeface="Calibri"/>
              </a:rPr>
              <a:t>Libraries can be physical (e.g., a public library, your personal library) or digital (databases of resources). </a:t>
            </a:r>
          </a:p>
          <a:p>
            <a:pPr marL="423260" marR="210277" indent="-342900">
              <a:spcBef>
                <a:spcPts val="105"/>
              </a:spcBef>
              <a:spcAft>
                <a:spcPts val="3000"/>
              </a:spcAft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dirty="0">
                <a:latin typeface="Garamond" panose="02020404030301010803" pitchFamily="18" charset="0"/>
                <a:cs typeface="Calibri"/>
              </a:rPr>
              <a:t>Libraries of various types have existed since the beginning of civilization. </a:t>
            </a:r>
          </a:p>
        </p:txBody>
      </p:sp>
      <p:pic>
        <p:nvPicPr>
          <p:cNvPr id="5122" name="Picture 2" descr="Here's How Librarians Choose What Goes on the Shelves | by Oleg Kagan |  EveryLibrary | Medium">
            <a:extLst>
              <a:ext uri="{FF2B5EF4-FFF2-40B4-BE49-F238E27FC236}">
                <a16:creationId xmlns:a16="http://schemas.microsoft.com/office/drawing/2014/main" id="{A9A4DF3A-6C77-97C3-405F-EAB146B7E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454" y="988248"/>
            <a:ext cx="4645032" cy="272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ibrary Systems Report 2019 | American ...">
            <a:extLst>
              <a:ext uri="{FF2B5EF4-FFF2-40B4-BE49-F238E27FC236}">
                <a16:creationId xmlns:a16="http://schemas.microsoft.com/office/drawing/2014/main" id="{941C9F9A-ACAB-9CEF-D86A-5464A8B0E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62" y="3965577"/>
            <a:ext cx="4090744" cy="272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847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DD62C-8E84-890F-CD0E-3600A6366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805871F5-C596-78B6-BCE3-1F02CEE613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3748" y="526682"/>
            <a:ext cx="8280920" cy="532898"/>
          </a:xfrm>
          <a:prstGeom prst="rect">
            <a:avLst/>
          </a:prstGeom>
        </p:spPr>
        <p:txBody>
          <a:bodyPr vert="horz" wrap="square" lIns="0" tIns="13394" rIns="0" bIns="0" rtlCol="0" anchor="ctr">
            <a:spAutoFit/>
          </a:bodyPr>
          <a:lstStyle/>
          <a:p>
            <a:pPr marL="13393">
              <a:lnSpc>
                <a:spcPct val="100000"/>
              </a:lnSpc>
              <a:spcBef>
                <a:spcPts val="105"/>
              </a:spcBef>
            </a:pPr>
            <a:r>
              <a:rPr lang="en-US" spc="-16" dirty="0"/>
              <a:t>How Do We Interact with Information?</a:t>
            </a:r>
            <a:endParaRPr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F6365CF-CD70-EDF2-B816-08964466EA66}"/>
              </a:ext>
            </a:extLst>
          </p:cNvPr>
          <p:cNvSpPr txBox="1"/>
          <p:nvPr/>
        </p:nvSpPr>
        <p:spPr>
          <a:xfrm>
            <a:off x="452711" y="1600101"/>
            <a:ext cx="7677079" cy="5358578"/>
          </a:xfrm>
          <a:prstGeom prst="rect">
            <a:avLst/>
          </a:prstGeom>
        </p:spPr>
        <p:txBody>
          <a:bodyPr vert="horz" wrap="square" lIns="0" tIns="13394" rIns="0" bIns="0" rtlCol="0">
            <a:spAutoFit/>
          </a:bodyPr>
          <a:lstStyle/>
          <a:p>
            <a:pPr marL="423260" marR="210277" indent="-342900">
              <a:spcBef>
                <a:spcPts val="105"/>
              </a:spcBef>
              <a:spcAft>
                <a:spcPts val="2400"/>
              </a:spcAft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spc="-5" dirty="0">
                <a:latin typeface="Garamond" panose="02020404030301010803" pitchFamily="18" charset="0"/>
                <a:cs typeface="Calibri"/>
              </a:rPr>
              <a:t>Creation of information: We create information when we interact with our world, communicate with people, and record things.</a:t>
            </a:r>
          </a:p>
          <a:p>
            <a:pPr marL="423260" marR="210277" indent="-342900">
              <a:spcBef>
                <a:spcPts val="105"/>
              </a:spcBef>
              <a:spcAft>
                <a:spcPts val="2400"/>
              </a:spcAft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spc="-5" dirty="0">
                <a:latin typeface="Garamond" panose="02020404030301010803" pitchFamily="18" charset="0"/>
                <a:cs typeface="Calibri"/>
              </a:rPr>
              <a:t>Organization of information: We arrange and label information to support our ability to find it later. </a:t>
            </a:r>
          </a:p>
          <a:p>
            <a:pPr marL="423260" marR="210277" indent="-342900">
              <a:spcBef>
                <a:spcPts val="105"/>
              </a:spcBef>
              <a:spcAft>
                <a:spcPts val="2400"/>
              </a:spcAft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spc="-5" dirty="0">
                <a:latin typeface="Garamond" panose="02020404030301010803" pitchFamily="18" charset="0"/>
                <a:cs typeface="Calibri"/>
              </a:rPr>
              <a:t>Retrieval of information: We look for and retrieve information to suit our needs. </a:t>
            </a:r>
          </a:p>
          <a:p>
            <a:pPr marL="423260" marR="210277" indent="-342900">
              <a:spcBef>
                <a:spcPts val="105"/>
              </a:spcBef>
              <a:spcAft>
                <a:spcPts val="2400"/>
              </a:spcAft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spc="-5" dirty="0">
                <a:latin typeface="Garamond" panose="02020404030301010803" pitchFamily="18" charset="0"/>
                <a:cs typeface="Calibri"/>
              </a:rPr>
              <a:t>Use of information: We use information for a variety of purposes. </a:t>
            </a:r>
          </a:p>
          <a:p>
            <a:pPr marL="423260" marR="210277" indent="-342900">
              <a:spcBef>
                <a:spcPts val="105"/>
              </a:spcBef>
              <a:spcAft>
                <a:spcPts val="2400"/>
              </a:spcAft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spc="-5" dirty="0">
                <a:latin typeface="Garamond" panose="02020404030301010803" pitchFamily="18" charset="0"/>
                <a:cs typeface="Calibri"/>
              </a:rPr>
              <a:t>Preservation of information: We back up and archive information for long-term use. </a:t>
            </a:r>
            <a:endParaRPr sz="2400" dirty="0">
              <a:latin typeface="Garamond" panose="02020404030301010803" pitchFamily="18" charset="0"/>
              <a:cs typeface="Calibri"/>
            </a:endParaRPr>
          </a:p>
        </p:txBody>
      </p:sp>
      <p:pic>
        <p:nvPicPr>
          <p:cNvPr id="6146" name="Picture 2" descr="Types of Information Sources - Library &amp; Information Science Education  Network">
            <a:extLst>
              <a:ext uri="{FF2B5EF4-FFF2-40B4-BE49-F238E27FC236}">
                <a16:creationId xmlns:a16="http://schemas.microsoft.com/office/drawing/2014/main" id="{7AC7995E-56D3-9AC1-6905-AA6075FCE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790" y="2968253"/>
            <a:ext cx="4276249" cy="203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297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047C5-2E9C-4D77-BD5F-925CA4607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8" descr="Chapter 15">
            <a:extLst>
              <a:ext uri="{FF2B5EF4-FFF2-40B4-BE49-F238E27FC236}">
                <a16:creationId xmlns:a16="http://schemas.microsoft.com/office/drawing/2014/main" id="{409EE103-10F1-8611-47C0-94485711F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1" y="2175349"/>
            <a:ext cx="12857691" cy="2881951"/>
          </a:xfrm>
          <a:prstGeom prst="rect">
            <a:avLst/>
          </a:prstGeom>
          <a:solidFill>
            <a:srgbClr val="009900"/>
          </a:solidFill>
          <a:ln w="9525">
            <a:noFill/>
            <a:miter lim="800000"/>
            <a:headEnd/>
            <a:tailEnd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F6A96-18BA-D2EF-F1AC-3264B903AD4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7488" y="3324225"/>
            <a:ext cx="7561262" cy="584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 pitchFamily="18" charset="0"/>
                <a:ea typeface="宋体" panose="02010600030101010101" pitchFamily="2" charset="-122"/>
                <a:cs typeface="Arial" panose="020B0604020202020204" pitchFamily="34" charset="0"/>
              </a:rPr>
              <a:t>Information Organization</a:t>
            </a: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65F60F57-A2CE-3703-D696-C4F5C4467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1075" y="1787688"/>
            <a:ext cx="4854587" cy="3657277"/>
          </a:xfrm>
          <a:prstGeom prst="parallelogram">
            <a:avLst>
              <a:gd name="adj" fmla="val 4385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MH_Others_1" descr="Chapter 15">
            <a:extLst>
              <a:ext uri="{FF2B5EF4-FFF2-40B4-BE49-F238E27FC236}">
                <a16:creationId xmlns:a16="http://schemas.microsoft.com/office/drawing/2014/main" id="{58DF9C2D-053F-8254-66B9-CDE4BDDA5BF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916170" y="2529888"/>
            <a:ext cx="2730938" cy="21728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Garamond" panose="02020404030301010803" pitchFamily="18" charset="0"/>
                <a:ea typeface="微软雅黑" panose="020B0503020204020204" pitchFamily="34" charset="-122"/>
                <a:sym typeface="Arial" panose="020B0604020202020204" pitchFamily="34" charset="0"/>
              </a:rPr>
              <a:t>Module 4</a:t>
            </a:r>
            <a:endParaRPr lang="zh-CN" altLang="en-US" sz="3200" b="1" dirty="0">
              <a:solidFill>
                <a:schemeClr val="bg1"/>
              </a:solidFill>
              <a:latin typeface="Garamond" panose="02020404030301010803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041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20F3F-8050-CD2C-3270-F2B66220A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0E74CB9F-26A7-543A-3EDC-7D2BB749BE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3748" y="526682"/>
            <a:ext cx="8280920" cy="532898"/>
          </a:xfrm>
          <a:prstGeom prst="rect">
            <a:avLst/>
          </a:prstGeom>
        </p:spPr>
        <p:txBody>
          <a:bodyPr vert="horz" wrap="square" lIns="0" tIns="13394" rIns="0" bIns="0" rtlCol="0" anchor="ctr">
            <a:spAutoFit/>
          </a:bodyPr>
          <a:lstStyle/>
          <a:p>
            <a:pPr marL="13393">
              <a:lnSpc>
                <a:spcPct val="100000"/>
              </a:lnSpc>
              <a:spcBef>
                <a:spcPts val="105"/>
              </a:spcBef>
            </a:pPr>
            <a:r>
              <a:rPr lang="en-US" spc="-16" dirty="0"/>
              <a:t>What is Information Organization?</a:t>
            </a:r>
            <a:endParaRPr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BE4C93E-C063-5FEF-82EB-B93E3316E394}"/>
              </a:ext>
            </a:extLst>
          </p:cNvPr>
          <p:cNvSpPr txBox="1"/>
          <p:nvPr/>
        </p:nvSpPr>
        <p:spPr>
          <a:xfrm>
            <a:off x="553748" y="1723236"/>
            <a:ext cx="7848872" cy="4668645"/>
          </a:xfrm>
          <a:prstGeom prst="rect">
            <a:avLst/>
          </a:prstGeom>
        </p:spPr>
        <p:txBody>
          <a:bodyPr vert="horz" wrap="square" lIns="0" tIns="13394" rIns="0" bIns="0" rtlCol="0">
            <a:spAutoFit/>
          </a:bodyPr>
          <a:lstStyle/>
          <a:p>
            <a:pPr marL="423260" marR="210277" indent="-342900">
              <a:spcBef>
                <a:spcPts val="105"/>
              </a:spcBef>
              <a:spcAft>
                <a:spcPts val="2400"/>
              </a:spcAft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spc="-5" dirty="0">
                <a:latin typeface="Garamond" panose="02020404030301010803" pitchFamily="18" charset="0"/>
                <a:cs typeface="Calibri"/>
              </a:rPr>
              <a:t>The methods and systems used to structure, categorize, and management information for efficient access and use. </a:t>
            </a:r>
          </a:p>
          <a:p>
            <a:pPr marL="423260" marR="210277" indent="-342900">
              <a:spcBef>
                <a:spcPts val="105"/>
              </a:spcBef>
              <a:spcAft>
                <a:spcPts val="2400"/>
              </a:spcAft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spc="-5" dirty="0">
                <a:latin typeface="Garamond" panose="02020404030301010803" pitchFamily="18" charset="0"/>
                <a:cs typeface="Calibri"/>
              </a:rPr>
              <a:t>We use information organization to support the storage and retrieval of documents, including information resources like books and collections of data (data sets). </a:t>
            </a:r>
          </a:p>
          <a:p>
            <a:pPr marL="423260" marR="210277" indent="-342900">
              <a:spcBef>
                <a:spcPts val="105"/>
              </a:spcBef>
              <a:spcAft>
                <a:spcPts val="2400"/>
              </a:spcAft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dirty="0">
                <a:latin typeface="Garamond" panose="02020404030301010803" pitchFamily="18" charset="0"/>
                <a:cs typeface="Calibri"/>
              </a:rPr>
              <a:t>Necessary to support information retrieval (easily sort through millions of documents to find the one or few that you need). </a:t>
            </a:r>
          </a:p>
          <a:p>
            <a:pPr marL="423260" marR="210277" indent="-342900">
              <a:spcBef>
                <a:spcPts val="105"/>
              </a:spcBef>
              <a:spcAft>
                <a:spcPts val="2400"/>
              </a:spcAft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dirty="0">
                <a:latin typeface="Garamond" panose="02020404030301010803" pitchFamily="18" charset="0"/>
                <a:cs typeface="Calibri"/>
              </a:rPr>
              <a:t>Requires a detailed organizational structure with unique identifiers for each document. </a:t>
            </a:r>
            <a:endParaRPr sz="2400" dirty="0">
              <a:latin typeface="Garamond" panose="02020404030301010803" pitchFamily="18" charset="0"/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0CE6A9-A522-7439-1E1D-4834CC487A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416" b="12201"/>
          <a:stretch/>
        </p:blipFill>
        <p:spPr>
          <a:xfrm>
            <a:off x="8834668" y="2886752"/>
            <a:ext cx="3513559" cy="234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68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0207A-B79F-FCE7-ED12-D98D1BE4B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2FA4F58B-F7FB-6137-8719-5576A60B3E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8735" y="736005"/>
            <a:ext cx="8280920" cy="532898"/>
          </a:xfrm>
          <a:prstGeom prst="rect">
            <a:avLst/>
          </a:prstGeom>
        </p:spPr>
        <p:txBody>
          <a:bodyPr vert="horz" wrap="square" lIns="0" tIns="13394" rIns="0" bIns="0" rtlCol="0" anchor="ctr">
            <a:spAutoFit/>
          </a:bodyPr>
          <a:lstStyle/>
          <a:p>
            <a:pPr marL="13393">
              <a:lnSpc>
                <a:spcPct val="100000"/>
              </a:lnSpc>
              <a:spcBef>
                <a:spcPts val="105"/>
              </a:spcBef>
            </a:pPr>
            <a:r>
              <a:rPr lang="en-US" spc="-16" dirty="0"/>
              <a:t>Metadata</a:t>
            </a:r>
            <a:endParaRPr dirty="0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D58C0EBF-3910-95A9-91C4-B255575B6262}"/>
              </a:ext>
            </a:extLst>
          </p:cNvPr>
          <p:cNvSpPr txBox="1"/>
          <p:nvPr/>
        </p:nvSpPr>
        <p:spPr>
          <a:xfrm>
            <a:off x="492620" y="1888133"/>
            <a:ext cx="6624736" cy="4989246"/>
          </a:xfrm>
          <a:prstGeom prst="rect">
            <a:avLst/>
          </a:prstGeom>
        </p:spPr>
        <p:txBody>
          <a:bodyPr vert="horz" wrap="square" lIns="0" tIns="13394" rIns="0" bIns="0" rtlCol="0">
            <a:spAutoFit/>
          </a:bodyPr>
          <a:lstStyle/>
          <a:p>
            <a:pPr marL="423260" marR="210277" indent="-342900">
              <a:spcBef>
                <a:spcPts val="105"/>
              </a:spcBef>
              <a:spcAft>
                <a:spcPts val="2400"/>
              </a:spcAft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spc="-5" dirty="0">
                <a:latin typeface="Garamond" panose="02020404030301010803" pitchFamily="18" charset="0"/>
                <a:cs typeface="Calibri"/>
              </a:rPr>
              <a:t>Literally “data about data” – data describing attributes of documents to support organization. </a:t>
            </a:r>
          </a:p>
          <a:p>
            <a:pPr marL="423260" marR="210277" indent="-342900">
              <a:spcBef>
                <a:spcPts val="105"/>
              </a:spcBef>
              <a:spcAft>
                <a:spcPts val="2400"/>
              </a:spcAft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dirty="0">
                <a:latin typeface="Garamond" panose="02020404030301010803" pitchFamily="18" charset="0"/>
                <a:cs typeface="Calibri"/>
              </a:rPr>
              <a:t>Several different types:</a:t>
            </a:r>
          </a:p>
          <a:p>
            <a:pPr marL="1063023" marR="210277" lvl="1" indent="-342900">
              <a:spcBef>
                <a:spcPts val="105"/>
              </a:spcBef>
              <a:spcAft>
                <a:spcPts val="2400"/>
              </a:spcAft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dirty="0">
                <a:latin typeface="Garamond" panose="02020404030301010803" pitchFamily="18" charset="0"/>
                <a:cs typeface="Calibri"/>
              </a:rPr>
              <a:t>Descriptive: Information about the content of the document: title, author, keywords.</a:t>
            </a:r>
          </a:p>
          <a:p>
            <a:pPr marL="1063023" marR="210277" lvl="1" indent="-342900">
              <a:spcBef>
                <a:spcPts val="105"/>
              </a:spcBef>
              <a:spcAft>
                <a:spcPts val="2400"/>
              </a:spcAft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dirty="0">
                <a:latin typeface="Garamond" panose="02020404030301010803" pitchFamily="18" charset="0"/>
                <a:cs typeface="Calibri"/>
              </a:rPr>
              <a:t>Structural: Aspects of the form of the document: file formats, edition.</a:t>
            </a:r>
          </a:p>
          <a:p>
            <a:pPr marL="1063023" marR="210277" lvl="1" indent="-342900">
              <a:spcBef>
                <a:spcPts val="105"/>
              </a:spcBef>
              <a:spcAft>
                <a:spcPts val="2400"/>
              </a:spcAft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68319" algn="l"/>
              </a:tabLst>
            </a:pPr>
            <a:r>
              <a:rPr lang="en-US" sz="2400" dirty="0">
                <a:latin typeface="Garamond" panose="02020404030301010803" pitchFamily="18" charset="0"/>
                <a:cs typeface="Calibri"/>
              </a:rPr>
              <a:t>Administrative: Technical details about the document’s storage: creator of record, creation date. </a:t>
            </a:r>
            <a:endParaRPr sz="2400" dirty="0">
              <a:latin typeface="Garamond" panose="02020404030301010803" pitchFamily="18" charset="0"/>
              <a:cs typeface="Calibri"/>
            </a:endParaRPr>
          </a:p>
        </p:txBody>
      </p:sp>
      <p:pic>
        <p:nvPicPr>
          <p:cNvPr id="1026" name="Picture 2" descr="What is Metadata (with examples) - Data terminology">
            <a:extLst>
              <a:ext uri="{FF2B5EF4-FFF2-40B4-BE49-F238E27FC236}">
                <a16:creationId xmlns:a16="http://schemas.microsoft.com/office/drawing/2014/main" id="{53C754EF-8C34-8992-E837-89E616A3F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513" y="2752229"/>
            <a:ext cx="4925317" cy="263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761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C621C-6965-40CE-81DD-B8D8502A8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759" y="562401"/>
            <a:ext cx="10724551" cy="784522"/>
          </a:xfrm>
        </p:spPr>
        <p:txBody>
          <a:bodyPr/>
          <a:lstStyle/>
          <a:p>
            <a:r>
              <a:rPr lang="en-US" dirty="0"/>
              <a:t>Cataloging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284F4-9716-B461-1A2F-789E11237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642" y="1816125"/>
            <a:ext cx="7434105" cy="4677887"/>
          </a:xfrm>
        </p:spPr>
        <p:txBody>
          <a:bodyPr/>
          <a:lstStyle/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Cataloging is the process of creating records to support the retrieval of documents. 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The process of creating and entering metadata that describes the documents. 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Follows standardized formats that indicate what data should be entered and what format it should take. 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Professional catalogers work with documents and systems in creating and entering metadata.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 descr="Library catalog - Wikipedia">
            <a:extLst>
              <a:ext uri="{FF2B5EF4-FFF2-40B4-BE49-F238E27FC236}">
                <a16:creationId xmlns:a16="http://schemas.microsoft.com/office/drawing/2014/main" id="{9822C7C7-2F4B-0988-7710-E24AB9C5A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639" y="2464197"/>
            <a:ext cx="3345639" cy="282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727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8" descr="Chapter 15"/>
          <p:cNvSpPr>
            <a:spLocks noChangeArrowheads="1"/>
          </p:cNvSpPr>
          <p:nvPr/>
        </p:nvSpPr>
        <p:spPr bwMode="auto">
          <a:xfrm>
            <a:off x="17681" y="2175349"/>
            <a:ext cx="12857691" cy="2881951"/>
          </a:xfrm>
          <a:prstGeom prst="rect">
            <a:avLst/>
          </a:prstGeom>
          <a:solidFill>
            <a:srgbClr val="009900"/>
          </a:solidFill>
          <a:ln w="9525">
            <a:noFill/>
            <a:miter lim="800000"/>
            <a:headEnd/>
            <a:tailEnd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E2346-B83B-9840-A4D1-9B43543771D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7488" y="3324225"/>
            <a:ext cx="7561262" cy="584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 pitchFamily="18" charset="0"/>
                <a:ea typeface="宋体" panose="02010600030101010101" pitchFamily="2" charset="-122"/>
                <a:cs typeface="Arial" panose="020B0604020202020204" pitchFamily="34" charset="0"/>
              </a:rPr>
              <a:t>What is “Information Science”? </a:t>
            </a:r>
          </a:p>
        </p:txBody>
      </p:sp>
      <p:sp>
        <p:nvSpPr>
          <p:cNvPr id="4" name="平行四边形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1075" y="1787688"/>
            <a:ext cx="4854587" cy="3657277"/>
          </a:xfrm>
          <a:prstGeom prst="parallelogram">
            <a:avLst>
              <a:gd name="adj" fmla="val 4385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MH_Others_1" descr="Chapter 15"/>
          <p:cNvSpPr txBox="1"/>
          <p:nvPr>
            <p:custDataLst>
              <p:tags r:id="rId1"/>
            </p:custDataLst>
          </p:nvPr>
        </p:nvSpPr>
        <p:spPr>
          <a:xfrm>
            <a:off x="1916170" y="2529888"/>
            <a:ext cx="2730938" cy="21728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Garamond" panose="02020404030301010803" pitchFamily="18" charset="0"/>
                <a:ea typeface="微软雅黑" panose="020B0503020204020204" pitchFamily="34" charset="-122"/>
                <a:sym typeface="Arial" panose="020B0604020202020204" pitchFamily="34" charset="0"/>
              </a:rPr>
              <a:t>Module 1</a:t>
            </a:r>
            <a:endParaRPr lang="zh-CN" altLang="en-US" sz="3200" b="1" dirty="0">
              <a:solidFill>
                <a:schemeClr val="bg1"/>
              </a:solidFill>
              <a:latin typeface="Garamond" panose="02020404030301010803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8807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04550-3C60-7957-5E21-BAF4F860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34" y="459240"/>
            <a:ext cx="10724551" cy="784522"/>
          </a:xfrm>
        </p:spPr>
        <p:txBody>
          <a:bodyPr/>
          <a:lstStyle/>
          <a:p>
            <a:r>
              <a:rPr lang="en-US" dirty="0"/>
              <a:t>Classification Schemes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A6F1B-D39C-7BD9-DF2A-F9B56CCE6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34" y="1602734"/>
            <a:ext cx="11521281" cy="2476065"/>
          </a:xfrm>
        </p:spPr>
        <p:txBody>
          <a:bodyPr>
            <a:normAutofit fontScale="92500"/>
          </a:bodyPr>
          <a:lstStyle/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Classification schemes are used to support the finding of physical resources in a collection. 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A call number is assigned to the resource, with an identifier on the resource that is also associated with the digital record.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 Many different types of classification schemes!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E3929-D192-8AA9-4F02-F95E78BCF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055" y="4391883"/>
            <a:ext cx="5760640" cy="24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25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E4B58-92D7-AECF-9DFF-9ADCF2E4A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8" descr="Chapter 15">
            <a:extLst>
              <a:ext uri="{FF2B5EF4-FFF2-40B4-BE49-F238E27FC236}">
                <a16:creationId xmlns:a16="http://schemas.microsoft.com/office/drawing/2014/main" id="{AD7D8FAE-4643-BB7A-2C33-DA61CF15C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1" y="2175349"/>
            <a:ext cx="12857691" cy="2881951"/>
          </a:xfrm>
          <a:prstGeom prst="rect">
            <a:avLst/>
          </a:prstGeom>
          <a:solidFill>
            <a:srgbClr val="009900"/>
          </a:solidFill>
          <a:ln w="9525">
            <a:noFill/>
            <a:miter lim="800000"/>
            <a:headEnd/>
            <a:tailEnd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04C3B-261F-5D54-50B1-934849DCD23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7488" y="3324225"/>
            <a:ext cx="7561262" cy="584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 pitchFamily="18" charset="0"/>
                <a:ea typeface="宋体" panose="02010600030101010101" pitchFamily="2" charset="-122"/>
                <a:cs typeface="Arial" panose="020B0604020202020204" pitchFamily="34" charset="0"/>
              </a:rPr>
              <a:t>Information Retrieval</a:t>
            </a: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D89367C-0B91-3E3B-9A7E-73A969D3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1075" y="1787688"/>
            <a:ext cx="4854587" cy="3657277"/>
          </a:xfrm>
          <a:prstGeom prst="parallelogram">
            <a:avLst>
              <a:gd name="adj" fmla="val 4385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MH_Others_1" descr="Chapter 15">
            <a:extLst>
              <a:ext uri="{FF2B5EF4-FFF2-40B4-BE49-F238E27FC236}">
                <a16:creationId xmlns:a16="http://schemas.microsoft.com/office/drawing/2014/main" id="{451EB07A-1427-7A40-3F46-9AD01B936B2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916170" y="2529888"/>
            <a:ext cx="2730938" cy="21728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Garamond" panose="02020404030301010803" pitchFamily="18" charset="0"/>
                <a:ea typeface="微软雅黑" panose="020B0503020204020204" pitchFamily="34" charset="-122"/>
                <a:sym typeface="Arial" panose="020B0604020202020204" pitchFamily="34" charset="0"/>
              </a:rPr>
              <a:t>Module 5</a:t>
            </a:r>
            <a:endParaRPr lang="zh-CN" altLang="en-US" sz="3200" b="1" dirty="0">
              <a:solidFill>
                <a:schemeClr val="bg1"/>
              </a:solidFill>
              <a:latin typeface="Garamond" panose="02020404030301010803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192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A437E-02B3-83C5-53C6-5A7F664E4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51F80-A09E-C19A-9FCE-461B1A74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099" y="483118"/>
            <a:ext cx="10724551" cy="784522"/>
          </a:xfrm>
        </p:spPr>
        <p:txBody>
          <a:bodyPr/>
          <a:lstStyle/>
          <a:p>
            <a:r>
              <a:rPr lang="en-US" dirty="0"/>
              <a:t>What is Information Retrieval?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8D5D3-D211-84F5-4EEC-2FACDCE81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743" y="1741443"/>
            <a:ext cx="7848872" cy="5008089"/>
          </a:xfrm>
        </p:spPr>
        <p:txBody>
          <a:bodyPr>
            <a:normAutofit lnSpcReduction="10000"/>
          </a:bodyPr>
          <a:lstStyle/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Information Retrieval is the process of obtaining relevant documents/information from a large collection of resources. 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Basic elements of information retrieval: </a:t>
            </a:r>
          </a:p>
          <a:p>
            <a:pPr lv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A collection of documents.</a:t>
            </a:r>
          </a:p>
          <a:p>
            <a:pPr lv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A system that stores and organizes the documents. </a:t>
            </a:r>
          </a:p>
          <a:p>
            <a:pPr lv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An interface through which people interact with the system.</a:t>
            </a:r>
          </a:p>
          <a:p>
            <a:pPr lvl="1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A person, who develops a need for information, and then produces a query to search for relevant documents.  </a:t>
            </a:r>
          </a:p>
        </p:txBody>
      </p:sp>
      <p:pic>
        <p:nvPicPr>
          <p:cNvPr id="3074" name="Picture 2" descr="Information Retrieval: Components &amp; Techniques | BotPenguin">
            <a:extLst>
              <a:ext uri="{FF2B5EF4-FFF2-40B4-BE49-F238E27FC236}">
                <a16:creationId xmlns:a16="http://schemas.microsoft.com/office/drawing/2014/main" id="{002A29A0-6C86-FDCC-7822-E15AB5AA0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801" y="2032149"/>
            <a:ext cx="3997759" cy="397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387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3996-EAE2-126A-7E9B-88E03EF6D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099" y="522214"/>
            <a:ext cx="10724551" cy="784522"/>
          </a:xfrm>
        </p:spPr>
        <p:txBody>
          <a:bodyPr/>
          <a:lstStyle/>
          <a:p>
            <a:r>
              <a:rPr lang="en-US" dirty="0"/>
              <a:t>Models of Information 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FED60-0A96-FDB7-1A59-8F24DA683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68" y="1853679"/>
            <a:ext cx="5726807" cy="4464496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Models allow us to visualize common patterns of behavior and predict how people will interact with our systems.</a:t>
            </a:r>
          </a:p>
          <a:p>
            <a:pPr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Researchers observe the behavior of users as they interact with a system and ask questions about what the users are thinking as they are doing. </a:t>
            </a:r>
          </a:p>
          <a:p>
            <a:pPr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information supports the design of improved systems. </a:t>
            </a:r>
          </a:p>
        </p:txBody>
      </p:sp>
      <p:pic>
        <p:nvPicPr>
          <p:cNvPr id="4098" name="Picture 2" descr="Information Retrieval - ML Wiki">
            <a:extLst>
              <a:ext uri="{FF2B5EF4-FFF2-40B4-BE49-F238E27FC236}">
                <a16:creationId xmlns:a16="http://schemas.microsoft.com/office/drawing/2014/main" id="{E3ED9363-5079-30E6-8AB9-E81272629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407" y="2176165"/>
            <a:ext cx="5438775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551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7E012-83AC-E665-F061-219BF9482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77B55-9939-C8DB-1E03-41FF82A9C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759" y="715625"/>
            <a:ext cx="10724551" cy="784522"/>
          </a:xfrm>
        </p:spPr>
        <p:txBody>
          <a:bodyPr/>
          <a:lstStyle/>
          <a:p>
            <a:r>
              <a:rPr lang="en-US" dirty="0"/>
              <a:t>Models of Information Retrieval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D249A-202C-132B-7333-2E8CBEC9B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76" y="2104164"/>
            <a:ext cx="6408712" cy="4317848"/>
          </a:xfrm>
        </p:spPr>
        <p:txBody>
          <a:bodyPr/>
          <a:lstStyle/>
          <a:p>
            <a:pPr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Models can vary significantly based on the task involved, the users studied, and the type of system being used. </a:t>
            </a:r>
          </a:p>
          <a:p>
            <a:pPr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We may come to develop new insights about the same behaviors using a different mental frame. </a:t>
            </a:r>
          </a:p>
          <a:p>
            <a:pPr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For instance, the </a:t>
            </a:r>
            <a:r>
              <a:rPr lang="en-US" dirty="0" err="1"/>
              <a:t>Berrypicking</a:t>
            </a:r>
            <a:r>
              <a:rPr lang="en-US" dirty="0"/>
              <a:t> model (right) shows a more naturalistic approach to how users find information in the modern age. </a:t>
            </a:r>
          </a:p>
        </p:txBody>
      </p:sp>
      <p:pic>
        <p:nvPicPr>
          <p:cNvPr id="5122" name="Picture 2" descr="Bates' Berrypicking Information Retrieval Model. Adapted from [2]. |  Download Scientific Diagram">
            <a:extLst>
              <a:ext uri="{FF2B5EF4-FFF2-40B4-BE49-F238E27FC236}">
                <a16:creationId xmlns:a16="http://schemas.microsoft.com/office/drawing/2014/main" id="{66292A07-A9F3-DE79-634C-39AD02095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308" y="2392189"/>
            <a:ext cx="5058866" cy="335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732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9063B-59AD-8F78-94E1-10B3A1F00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of Retrieval for 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4E7C6-49F6-4906-3BC0-B63947BC8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60" y="1888133"/>
            <a:ext cx="6425993" cy="4866705"/>
          </a:xfrm>
        </p:spPr>
        <p:txBody>
          <a:bodyPr/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An understanding of information retrieval patterns guides the design of new indexes and data ranking. </a:t>
            </a:r>
          </a:p>
          <a:p>
            <a:pPr lvl="1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Google PageRank</a:t>
            </a:r>
          </a:p>
          <a:p>
            <a:pPr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We want to design the best systems to support user behavior in order to increase adoption/use.</a:t>
            </a:r>
          </a:p>
          <a:p>
            <a:pPr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We can better ensure that users find relevant resources. </a:t>
            </a:r>
          </a:p>
        </p:txBody>
      </p:sp>
      <p:pic>
        <p:nvPicPr>
          <p:cNvPr id="6146" name="Picture 2" descr="Information Retrieval Photos and Images &amp; Pictures | Shutterstock">
            <a:extLst>
              <a:ext uri="{FF2B5EF4-FFF2-40B4-BE49-F238E27FC236}">
                <a16:creationId xmlns:a16="http://schemas.microsoft.com/office/drawing/2014/main" id="{437A53DC-9BC2-A568-8200-D1077FE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0" b="14901"/>
          <a:stretch/>
        </p:blipFill>
        <p:spPr bwMode="auto">
          <a:xfrm>
            <a:off x="7725519" y="2536205"/>
            <a:ext cx="4797330" cy="298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96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5E266-BA6B-0903-9533-C2E5E43C4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8" descr="Chapter 15">
            <a:extLst>
              <a:ext uri="{FF2B5EF4-FFF2-40B4-BE49-F238E27FC236}">
                <a16:creationId xmlns:a16="http://schemas.microsoft.com/office/drawing/2014/main" id="{562A00E3-E1C0-D180-9789-7D5CB4947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1" y="2175349"/>
            <a:ext cx="12857691" cy="2881951"/>
          </a:xfrm>
          <a:prstGeom prst="rect">
            <a:avLst/>
          </a:prstGeom>
          <a:solidFill>
            <a:srgbClr val="009900"/>
          </a:solidFill>
          <a:ln w="9525">
            <a:noFill/>
            <a:miter lim="800000"/>
            <a:headEnd/>
            <a:tailEnd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1FE93-600D-C7CA-C366-B0545D017C1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7488" y="3324225"/>
            <a:ext cx="7561262" cy="584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 pitchFamily="18" charset="0"/>
                <a:ea typeface="宋体" panose="02010600030101010101" pitchFamily="2" charset="-122"/>
                <a:cs typeface="Arial" panose="020B0604020202020204" pitchFamily="34" charset="0"/>
              </a:rPr>
              <a:t>Information Behavior</a:t>
            </a: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B7F7C710-3B72-DE4A-03D7-B0ACD53A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1075" y="1787688"/>
            <a:ext cx="4854587" cy="3657277"/>
          </a:xfrm>
          <a:prstGeom prst="parallelogram">
            <a:avLst>
              <a:gd name="adj" fmla="val 4385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MH_Others_1" descr="Chapter 15">
            <a:extLst>
              <a:ext uri="{FF2B5EF4-FFF2-40B4-BE49-F238E27FC236}">
                <a16:creationId xmlns:a16="http://schemas.microsoft.com/office/drawing/2014/main" id="{5FF6CBA7-70D2-7707-2E85-20DF8A0C4B9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916170" y="2529888"/>
            <a:ext cx="2730938" cy="21728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Garamond" panose="02020404030301010803" pitchFamily="18" charset="0"/>
                <a:ea typeface="微软雅黑" panose="020B0503020204020204" pitchFamily="34" charset="-122"/>
                <a:sym typeface="Arial" panose="020B0604020202020204" pitchFamily="34" charset="0"/>
              </a:rPr>
              <a:t>Module 6</a:t>
            </a:r>
            <a:endParaRPr lang="zh-CN" altLang="en-US" sz="3200" b="1" dirty="0">
              <a:solidFill>
                <a:schemeClr val="bg1"/>
              </a:solidFill>
              <a:latin typeface="Garamond" panose="02020404030301010803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941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ADDF2-C947-ADC0-96D7-66CA78AD8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7355C-F501-401D-1FE0-350CB3188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Information Behavior?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84A24-A211-5C9A-4750-DE9DCA2AA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751" y="2032149"/>
            <a:ext cx="6624137" cy="5008089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Information behavior refers to how people interact with information in their environment (or literally “how people behave with information”). 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are many different behaviors that we can observe: information seeking, information sharing, information use (more on next slide). 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Information behavior is highly contextualized: the type of person, the type of setting, and the type of information needed can significantly affect the behaviors that occur.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170" name="Picture 2" descr="3,438,700+ People Using Computer Stock Photos, Pictures &amp; Royalty-Free  Images - iStock | Business people using computer, People using computer in  office, Two people using computer">
            <a:extLst>
              <a:ext uri="{FF2B5EF4-FFF2-40B4-BE49-F238E27FC236}">
                <a16:creationId xmlns:a16="http://schemas.microsoft.com/office/drawing/2014/main" id="{51E6E049-DE2F-E37A-7E8B-31340119C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527" y="2680221"/>
            <a:ext cx="4534830" cy="30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059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A94FC-0AAD-9517-509A-BAD7C9CBB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of Information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6F10-053A-E90B-C18F-77C00752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35" y="1960141"/>
            <a:ext cx="7776863" cy="4968552"/>
          </a:xfrm>
        </p:spPr>
        <p:txBody>
          <a:bodyPr>
            <a:normAutofit fontScale="92500"/>
          </a:bodyPr>
          <a:lstStyle/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Information Need: The need for some specific information. 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Information Seeking: The process of actively searching for the needed information (may include retrieval activities). 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Information Sharing: Exchanging information with others. 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Information Use: Applying the information to solve problems or make decisions. 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Information Poverty: A state where one is unable to find any information that addresses their needs. </a:t>
            </a:r>
          </a:p>
        </p:txBody>
      </p:sp>
      <p:pic>
        <p:nvPicPr>
          <p:cNvPr id="9218" name="Picture 2" descr="Unlock the power of sharing information">
            <a:extLst>
              <a:ext uri="{FF2B5EF4-FFF2-40B4-BE49-F238E27FC236}">
                <a16:creationId xmlns:a16="http://schemas.microsoft.com/office/drawing/2014/main" id="{98DAD5AD-9F2F-1255-8094-DBE4E7532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647" y="2968253"/>
            <a:ext cx="3573576" cy="22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451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36956-DAEB-AE3C-ED75-F001EEBAA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099" y="544531"/>
            <a:ext cx="10724551" cy="784522"/>
          </a:xfrm>
        </p:spPr>
        <p:txBody>
          <a:bodyPr/>
          <a:lstStyle/>
          <a:p>
            <a:r>
              <a:rPr lang="en-US" dirty="0"/>
              <a:t>Models of Information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956A0-730B-2B03-599E-38245F845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92" y="1834351"/>
            <a:ext cx="5054103" cy="4361583"/>
          </a:xfrm>
        </p:spPr>
        <p:txBody>
          <a:bodyPr/>
          <a:lstStyle/>
          <a:p>
            <a:pPr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Wilson’s (1981) model (left) is one of the most widely-known. </a:t>
            </a:r>
          </a:p>
          <a:p>
            <a:pPr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Sense-making (</a:t>
            </a:r>
            <a:r>
              <a:rPr lang="en-US" dirty="0" err="1"/>
              <a:t>Dervin</a:t>
            </a:r>
            <a:r>
              <a:rPr lang="en-US" dirty="0"/>
              <a:t>) – how people make sense of gaps in the information they need, including emotional responses. </a:t>
            </a:r>
          </a:p>
          <a:p>
            <a:pPr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Ecological Model – how peoples’ environments influence how they interact with information. </a:t>
            </a:r>
          </a:p>
        </p:txBody>
      </p:sp>
      <p:pic>
        <p:nvPicPr>
          <p:cNvPr id="8194" name="Picture 2" descr="Wilson's model of information behaviour | Download Scientific Diagram">
            <a:extLst>
              <a:ext uri="{FF2B5EF4-FFF2-40B4-BE49-F238E27FC236}">
                <a16:creationId xmlns:a16="http://schemas.microsoft.com/office/drawing/2014/main" id="{99880B03-C96C-B77D-9054-653F687AD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27" y="1834351"/>
            <a:ext cx="6206231" cy="412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306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F7A0B-08F6-7C4A-A29A-C4998158DFA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2000" y="501650"/>
            <a:ext cx="12096750" cy="863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  <a:cs typeface="+mj-cs"/>
              </a:rPr>
              <a:t>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05094-F9F5-7050-E4FF-707865DEB7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94" b="10176"/>
          <a:stretch/>
        </p:blipFill>
        <p:spPr>
          <a:xfrm>
            <a:off x="9580174" y="3831487"/>
            <a:ext cx="3040260" cy="2911191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136090-6EB5-AF49-AA9C-CD06CF251AE3}"/>
              </a:ext>
            </a:extLst>
          </p:cNvPr>
          <p:cNvSpPr txBox="1">
            <a:spLocks/>
          </p:cNvSpPr>
          <p:nvPr/>
        </p:nvSpPr>
        <p:spPr>
          <a:xfrm>
            <a:off x="323983" y="1672109"/>
            <a:ext cx="9256191" cy="446449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defTabSz="790212" fontAlgn="auto">
              <a:spcBef>
                <a:spcPts val="844"/>
              </a:spcBef>
              <a:spcAft>
                <a:spcPts val="1200"/>
              </a:spcAft>
              <a:buNone/>
              <a:defRPr sz="2295"/>
            </a:pPr>
            <a:r>
              <a:rPr lang="en-US" sz="2500" dirty="0">
                <a:latin typeface="Garamond" panose="02020404030301010803" pitchFamily="18" charset="0"/>
              </a:rPr>
              <a:t>“Information” can be viewed from different perspectives:</a:t>
            </a:r>
          </a:p>
          <a:p>
            <a:pPr lvl="1" defTabSz="790212" fontAlgn="auto">
              <a:spcBef>
                <a:spcPts val="844"/>
              </a:spcBef>
              <a:spcAft>
                <a:spcPts val="1200"/>
              </a:spcAft>
              <a:defRPr sz="2295"/>
            </a:pPr>
            <a:r>
              <a:rPr lang="en-US" sz="2500" dirty="0">
                <a:latin typeface="Garamond" panose="02020404030301010803" pitchFamily="18" charset="0"/>
              </a:rPr>
              <a:t>1</a:t>
            </a:r>
            <a:r>
              <a:rPr lang="en-US" sz="2500" baseline="30000" dirty="0">
                <a:latin typeface="Garamond" panose="02020404030301010803" pitchFamily="18" charset="0"/>
              </a:rPr>
              <a:t>st</a:t>
            </a:r>
            <a:r>
              <a:rPr lang="en-US" sz="2500" dirty="0">
                <a:latin typeface="Garamond" panose="02020404030301010803" pitchFamily="18" charset="0"/>
              </a:rPr>
              <a:t> dimension: it is concerned with </a:t>
            </a:r>
            <a:r>
              <a:rPr lang="en-US" sz="2500" b="1" dirty="0">
                <a:latin typeface="Garamond" panose="02020404030301010803" pitchFamily="18" charset="0"/>
              </a:rPr>
              <a:t>computing, </a:t>
            </a:r>
            <a:r>
              <a:rPr lang="en-US" sz="2500" dirty="0">
                <a:latin typeface="Garamond" panose="02020404030301010803" pitchFamily="18" charset="0"/>
              </a:rPr>
              <a:t>algorithms, data science;</a:t>
            </a:r>
          </a:p>
          <a:p>
            <a:pPr lvl="1" defTabSz="790212" fontAlgn="auto">
              <a:spcBef>
                <a:spcPts val="844"/>
              </a:spcBef>
              <a:spcAft>
                <a:spcPts val="1200"/>
              </a:spcAft>
              <a:defRPr sz="2295"/>
            </a:pPr>
            <a:r>
              <a:rPr lang="en-US" sz="2500" dirty="0">
                <a:latin typeface="Garamond" panose="02020404030301010803" pitchFamily="18" charset="0"/>
              </a:rPr>
              <a:t>2</a:t>
            </a:r>
            <a:r>
              <a:rPr lang="en-US" sz="2500" baseline="30000" dirty="0">
                <a:latin typeface="Garamond" panose="02020404030301010803" pitchFamily="18" charset="0"/>
              </a:rPr>
              <a:t>nd</a:t>
            </a:r>
            <a:r>
              <a:rPr lang="en-US" sz="2500" dirty="0">
                <a:latin typeface="Garamond" panose="02020404030301010803" pitchFamily="18" charset="0"/>
              </a:rPr>
              <a:t> dimension: It is  concerned with “information and </a:t>
            </a:r>
            <a:r>
              <a:rPr lang="en-US" sz="2500" b="1" dirty="0">
                <a:latin typeface="Garamond" panose="02020404030301010803" pitchFamily="18" charset="0"/>
              </a:rPr>
              <a:t>communication technologies</a:t>
            </a:r>
            <a:r>
              <a:rPr lang="en-US" sz="2500" dirty="0">
                <a:latin typeface="Garamond" panose="02020404030301010803" pitchFamily="18" charset="0"/>
              </a:rPr>
              <a:t>”;</a:t>
            </a:r>
          </a:p>
          <a:p>
            <a:pPr lvl="1" defTabSz="790212" fontAlgn="auto">
              <a:spcBef>
                <a:spcPts val="844"/>
              </a:spcBef>
              <a:spcAft>
                <a:spcPts val="1200"/>
              </a:spcAft>
              <a:defRPr sz="2295"/>
            </a:pPr>
            <a:r>
              <a:rPr lang="en-US" sz="2500" dirty="0">
                <a:latin typeface="Garamond" panose="02020404030301010803" pitchFamily="18" charset="0"/>
              </a:rPr>
              <a:t>3</a:t>
            </a:r>
            <a:r>
              <a:rPr lang="en-US" sz="2500" baseline="30000" dirty="0">
                <a:latin typeface="Garamond" panose="02020404030301010803" pitchFamily="18" charset="0"/>
              </a:rPr>
              <a:t>rd</a:t>
            </a:r>
            <a:r>
              <a:rPr lang="en-US" sz="2500" dirty="0">
                <a:latin typeface="Garamond" panose="02020404030301010803" pitchFamily="18" charset="0"/>
              </a:rPr>
              <a:t> dimension: Information is </a:t>
            </a:r>
            <a:r>
              <a:rPr lang="en-US" sz="2500" b="1" dirty="0">
                <a:latin typeface="Garamond" panose="02020404030301010803" pitchFamily="18" charset="0"/>
              </a:rPr>
              <a:t>an entity </a:t>
            </a:r>
            <a:r>
              <a:rPr lang="en-US" sz="2500" dirty="0">
                <a:latin typeface="Garamond" panose="02020404030301010803" pitchFamily="18" charset="0"/>
              </a:rPr>
              <a:t>with physical and biological science; </a:t>
            </a:r>
          </a:p>
          <a:p>
            <a:pPr lvl="1" defTabSz="790212" fontAlgn="auto">
              <a:spcBef>
                <a:spcPts val="844"/>
              </a:spcBef>
              <a:spcAft>
                <a:spcPts val="1200"/>
              </a:spcAft>
              <a:defRPr sz="2295"/>
            </a:pPr>
            <a:r>
              <a:rPr lang="en-US" sz="2500" b="1" dirty="0">
                <a:latin typeface="Garamond" panose="02020404030301010803" pitchFamily="18" charset="0"/>
              </a:rPr>
              <a:t>4</a:t>
            </a:r>
            <a:r>
              <a:rPr lang="en-US" sz="2500" b="1" baseline="30000" dirty="0">
                <a:latin typeface="Garamond" panose="02020404030301010803" pitchFamily="18" charset="0"/>
              </a:rPr>
              <a:t>th</a:t>
            </a:r>
            <a:r>
              <a:rPr lang="en-US" sz="2500" b="1" dirty="0">
                <a:latin typeface="Garamond" panose="02020404030301010803" pitchFamily="18" charset="0"/>
              </a:rPr>
              <a:t> dimension: </a:t>
            </a:r>
            <a:r>
              <a:rPr lang="en-US" sz="2500" dirty="0">
                <a:latin typeface="Garamond" panose="02020404030301010803" pitchFamily="18" charset="0"/>
              </a:rPr>
              <a:t>Information is concerned with i</a:t>
            </a:r>
            <a:r>
              <a:rPr lang="en-US" sz="2500" b="1" dirty="0">
                <a:latin typeface="Garamond" panose="02020404030301010803" pitchFamily="18" charset="0"/>
              </a:rPr>
              <a:t>nformation recorded in documents, with meaning and knowledge</a:t>
            </a:r>
            <a:r>
              <a:rPr lang="en-US" sz="2500" dirty="0">
                <a:latin typeface="Garamond" panose="02020404030301010803" pitchFamily="18" charset="0"/>
              </a:rPr>
              <a:t>, which originated from a traditional discipline of librarianship and documentation. </a:t>
            </a:r>
            <a:endParaRPr lang="en-US" sz="25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67198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6E5E-3BED-D3F5-EADF-3FA4757B6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35" y="574349"/>
            <a:ext cx="10724551" cy="784522"/>
          </a:xfrm>
        </p:spPr>
        <p:txBody>
          <a:bodyPr/>
          <a:lstStyle/>
          <a:p>
            <a:r>
              <a:rPr lang="en-US" dirty="0"/>
              <a:t>Why Should We Study Information Behavior?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E65C0-3017-9A00-1565-798AAC8E8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84" y="2171902"/>
            <a:ext cx="6840760" cy="3964703"/>
          </a:xfrm>
        </p:spPr>
        <p:txBody>
          <a:bodyPr/>
          <a:lstStyle/>
          <a:p>
            <a:pPr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Tells us about how people interact with information and technology, which is useful for designing new systems and tools. </a:t>
            </a:r>
          </a:p>
          <a:p>
            <a:pPr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Understanding human psychology in the interaction with documents and information. </a:t>
            </a:r>
          </a:p>
          <a:p>
            <a:pPr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We primarily study information behavior through the use of surveys and interviews. This is fundamentally human research.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D41B4-9F3E-E70A-B050-F5CAB2739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444" y="2505251"/>
            <a:ext cx="4834868" cy="3223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A049B6-EC71-C17C-E584-6E393BE3ADE4}"/>
              </a:ext>
            </a:extLst>
          </p:cNvPr>
          <p:cNvSpPr txBox="1"/>
          <p:nvPr/>
        </p:nvSpPr>
        <p:spPr>
          <a:xfrm>
            <a:off x="9165679" y="5395147"/>
            <a:ext cx="222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2012-2014</a:t>
            </a:r>
          </a:p>
        </p:txBody>
      </p:sp>
    </p:spTree>
    <p:extLst>
      <p:ext uri="{BB962C8B-B14F-4D97-AF65-F5344CB8AC3E}">
        <p14:creationId xmlns:p14="http://schemas.microsoft.com/office/powerpoint/2010/main" val="343763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AF89D-4B08-AF23-725C-91EEF5A1A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8" descr="Chapter 15">
            <a:extLst>
              <a:ext uri="{FF2B5EF4-FFF2-40B4-BE49-F238E27FC236}">
                <a16:creationId xmlns:a16="http://schemas.microsoft.com/office/drawing/2014/main" id="{D49836D2-33B1-5EFC-22CA-94646CF31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1" y="2175349"/>
            <a:ext cx="12857691" cy="2881951"/>
          </a:xfrm>
          <a:prstGeom prst="rect">
            <a:avLst/>
          </a:prstGeom>
          <a:solidFill>
            <a:srgbClr val="009900"/>
          </a:solidFill>
          <a:ln w="9525">
            <a:noFill/>
            <a:miter lim="800000"/>
            <a:headEnd/>
            <a:tailEnd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35011-7765-737C-87D6-4DEDEA1661F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7488" y="3324225"/>
            <a:ext cx="7561262" cy="584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 pitchFamily="18" charset="0"/>
                <a:ea typeface="宋体" panose="02010600030101010101" pitchFamily="2" charset="-122"/>
                <a:cs typeface="Arial" panose="020B0604020202020204" pitchFamily="34" charset="0"/>
              </a:rPr>
              <a:t>Informatics</a:t>
            </a: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D97B06FB-6C04-8681-3878-B1ECC95C3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1075" y="1787688"/>
            <a:ext cx="4854587" cy="3657277"/>
          </a:xfrm>
          <a:prstGeom prst="parallelogram">
            <a:avLst>
              <a:gd name="adj" fmla="val 4385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MH_Others_1" descr="Chapter 15">
            <a:extLst>
              <a:ext uri="{FF2B5EF4-FFF2-40B4-BE49-F238E27FC236}">
                <a16:creationId xmlns:a16="http://schemas.microsoft.com/office/drawing/2014/main" id="{C05A2567-D5B9-AF05-0B99-616AEB26AA5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916170" y="2529888"/>
            <a:ext cx="2730938" cy="21728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Garamond" panose="02020404030301010803" pitchFamily="18" charset="0"/>
                <a:ea typeface="微软雅黑" panose="020B0503020204020204" pitchFamily="34" charset="-122"/>
                <a:sym typeface="Arial" panose="020B0604020202020204" pitchFamily="34" charset="0"/>
              </a:rPr>
              <a:t>Module 7</a:t>
            </a:r>
            <a:endParaRPr lang="zh-CN" altLang="en-US" sz="3200" b="1" dirty="0">
              <a:solidFill>
                <a:schemeClr val="bg1"/>
              </a:solidFill>
              <a:latin typeface="Garamond" panose="02020404030301010803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42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24E05-DCEF-11F1-1861-5C9E3BDE4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743" y="519981"/>
            <a:ext cx="10724551" cy="784522"/>
          </a:xfrm>
        </p:spPr>
        <p:txBody>
          <a:bodyPr/>
          <a:lstStyle/>
          <a:p>
            <a:r>
              <a:rPr lang="en-US" dirty="0"/>
              <a:t>What is Informatics?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D5E34-96DA-1D4C-3383-C746CD661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719" y="1766342"/>
            <a:ext cx="7128791" cy="515678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Informatics is the application of information and data technologies to solve problems across various domains. 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Requires a combination of knowledge from both natural sciences (how technology works) as well as social sciences (how people and society work).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Answers questions like: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How do people interact with new technologies?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Will artificial intelligence be embraced by the public?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How can we improve health outcomes for patients based on health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C62AC-19D7-EADD-9E3C-83EE42C84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535" y="2752229"/>
            <a:ext cx="4614241" cy="24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98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B183-F3E6-235F-31C9-383688F8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51" y="447973"/>
            <a:ext cx="10724551" cy="784522"/>
          </a:xfrm>
        </p:spPr>
        <p:txBody>
          <a:bodyPr/>
          <a:lstStyle/>
          <a:p>
            <a:r>
              <a:rPr lang="en-US" dirty="0"/>
              <a:t>Brief History of 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C961F-D388-59B9-8918-437D676BD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35" y="1672109"/>
            <a:ext cx="6912768" cy="5112568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In the 1950s and 1960s, the emergence of new computing technologies brought questions of the implications of these innovations on people and society. 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In the 1970s and 1980s, context-specific information systems matured, allowing for a variety of applications. This resulted in new areas of informatics – health informatics, business informatics. 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1990s brought innovations in personal computers and the Internet. Soon mobile phones, AR/VR, and AI would further transform the technological world around us. </a:t>
            </a:r>
          </a:p>
        </p:txBody>
      </p:sp>
      <p:pic>
        <p:nvPicPr>
          <p:cNvPr id="10242" name="Picture 2" descr="The world's first general purpose computer turns 75 | Penn Today">
            <a:extLst>
              <a:ext uri="{FF2B5EF4-FFF2-40B4-BE49-F238E27FC236}">
                <a16:creationId xmlns:a16="http://schemas.microsoft.com/office/drawing/2014/main" id="{3A0702CF-1CE8-0F0C-939B-BDCB13A72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535" y="2464197"/>
            <a:ext cx="4558972" cy="309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308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79903-421B-A382-0682-F6D1492C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759" y="310826"/>
            <a:ext cx="10724551" cy="784522"/>
          </a:xfrm>
        </p:spPr>
        <p:txBody>
          <a:bodyPr/>
          <a:lstStyle/>
          <a:p>
            <a:r>
              <a:rPr lang="en-US" dirty="0"/>
              <a:t>Types of 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6964C-7742-32D8-6D2E-4F5C99066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711" y="1456086"/>
            <a:ext cx="8352928" cy="5465738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Health Informatics: Using information and data technologies to improve healthcare delivery and outcomes.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Bioinformatics: Using biological data to advance research in genomics and medicine. 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Social Informatics: Investigating how society impacts and is impacted by the emergence of new information and data technologies. 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Educational Informatics (Learning Technology): Using information and data technologies to improve teaching, learning, and educational administration.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Business Informatics (Info Systems): Using information and data technologies to improve business performance. </a:t>
            </a:r>
          </a:p>
        </p:txBody>
      </p:sp>
      <p:pic>
        <p:nvPicPr>
          <p:cNvPr id="11266" name="Picture 2" descr="What is Health Informatics? | Michigan Technological University">
            <a:extLst>
              <a:ext uri="{FF2B5EF4-FFF2-40B4-BE49-F238E27FC236}">
                <a16:creationId xmlns:a16="http://schemas.microsoft.com/office/drawing/2014/main" id="{EE0D9302-89DC-51B9-3088-50AEC539F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639" y="2090465"/>
            <a:ext cx="3390800" cy="152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EFA1EF-2FB3-E2FF-1D8D-3E04B9150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639" y="3984986"/>
            <a:ext cx="3390800" cy="215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649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48F0-B87C-CC7F-DECF-7C99DCA96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51" y="453803"/>
            <a:ext cx="10724551" cy="784522"/>
          </a:xfrm>
        </p:spPr>
        <p:txBody>
          <a:bodyPr/>
          <a:lstStyle/>
          <a:p>
            <a:r>
              <a:rPr lang="en-US" dirty="0"/>
              <a:t>Impact of Informatics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FC646-3A83-3961-A3D9-0C7B84FE3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972" y="1699555"/>
            <a:ext cx="7100423" cy="4824536"/>
          </a:xfrm>
        </p:spPr>
        <p:txBody>
          <a:bodyPr/>
          <a:lstStyle/>
          <a:p>
            <a:pPr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Informatics is a highly </a:t>
            </a:r>
            <a:r>
              <a:rPr lang="en-US" b="1" dirty="0"/>
              <a:t>interdisciplinary</a:t>
            </a:r>
            <a:r>
              <a:rPr lang="en-US" dirty="0"/>
              <a:t> field, meaning that it encourages collaborators from a wide variety of fields (e.g., computer science and sociology).</a:t>
            </a:r>
          </a:p>
          <a:p>
            <a:pPr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Research in informatics supports user-friendly and ethical design of new technologies based on our understanding of how people use these technologies. </a:t>
            </a:r>
          </a:p>
          <a:p>
            <a:pPr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dirty="0"/>
              <a:t>Building a technology is great, but it only has value if people want to use it!</a:t>
            </a:r>
          </a:p>
        </p:txBody>
      </p:sp>
      <p:pic>
        <p:nvPicPr>
          <p:cNvPr id="12290" name="Picture 2" descr="Nursing Informatics: What It Is, How &amp; Why to Get Started | USAHS">
            <a:extLst>
              <a:ext uri="{FF2B5EF4-FFF2-40B4-BE49-F238E27FC236}">
                <a16:creationId xmlns:a16="http://schemas.microsoft.com/office/drawing/2014/main" id="{A4AC9C0F-C9DD-6311-4206-5F2910254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559" y="2256730"/>
            <a:ext cx="4459470" cy="27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11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A9AFB-A56C-1567-E4E3-5495E925B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8" descr="Chapter 15">
            <a:extLst>
              <a:ext uri="{FF2B5EF4-FFF2-40B4-BE49-F238E27FC236}">
                <a16:creationId xmlns:a16="http://schemas.microsoft.com/office/drawing/2014/main" id="{60D99552-B054-7BC2-A5F6-AB0C830A6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1" y="2175349"/>
            <a:ext cx="12857691" cy="2881951"/>
          </a:xfrm>
          <a:prstGeom prst="rect">
            <a:avLst/>
          </a:prstGeom>
          <a:solidFill>
            <a:srgbClr val="009900"/>
          </a:solidFill>
          <a:ln w="9525">
            <a:noFill/>
            <a:miter lim="800000"/>
            <a:headEnd/>
            <a:tailEnd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E67CA-983B-EB4A-D404-627743E05A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7488" y="3324225"/>
            <a:ext cx="7561262" cy="584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 pitchFamily="18" charset="0"/>
                <a:ea typeface="宋体" panose="02010600030101010101" pitchFamily="2" charset="-122"/>
                <a:cs typeface="Arial" panose="020B0604020202020204" pitchFamily="34" charset="0"/>
              </a:rPr>
              <a:t>Information Management</a:t>
            </a: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77F760A2-42A4-EC5D-8C99-D726C660F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1075" y="1787688"/>
            <a:ext cx="4854587" cy="3657277"/>
          </a:xfrm>
          <a:prstGeom prst="parallelogram">
            <a:avLst>
              <a:gd name="adj" fmla="val 4385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MH_Others_1" descr="Chapter 15">
            <a:extLst>
              <a:ext uri="{FF2B5EF4-FFF2-40B4-BE49-F238E27FC236}">
                <a16:creationId xmlns:a16="http://schemas.microsoft.com/office/drawing/2014/main" id="{18DF4E90-4AFB-8AB7-C345-C88C58E32D9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916170" y="2529888"/>
            <a:ext cx="2730938" cy="21728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Garamond" panose="02020404030301010803" pitchFamily="18" charset="0"/>
                <a:ea typeface="微软雅黑" panose="020B0503020204020204" pitchFamily="34" charset="-122"/>
                <a:sym typeface="Arial" panose="020B0604020202020204" pitchFamily="34" charset="0"/>
              </a:rPr>
              <a:t>Module 8</a:t>
            </a:r>
            <a:endParaRPr lang="zh-CN" altLang="en-US" sz="3200" b="1" dirty="0">
              <a:solidFill>
                <a:schemeClr val="bg1"/>
              </a:solidFill>
              <a:latin typeface="Garamond" panose="02020404030301010803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965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B3F9B-8FA3-3158-B2FF-0D102EEE2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385F-820C-555E-60AB-60BC45C92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27" y="349112"/>
            <a:ext cx="10724551" cy="784522"/>
          </a:xfrm>
        </p:spPr>
        <p:txBody>
          <a:bodyPr/>
          <a:lstStyle/>
          <a:p>
            <a:r>
              <a:rPr lang="en-US" dirty="0"/>
              <a:t>What is Information Management?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DFA470-DC9B-49FD-4EE7-6716F8A83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3511" y="1933117"/>
            <a:ext cx="5034185" cy="4360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A39C64-5F9D-69EA-1203-309466AE1DD1}"/>
              </a:ext>
            </a:extLst>
          </p:cNvPr>
          <p:cNvSpPr txBox="1"/>
          <p:nvPr/>
        </p:nvSpPr>
        <p:spPr>
          <a:xfrm>
            <a:off x="596727" y="1435893"/>
            <a:ext cx="684076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Ensuring that  information is successfully organized and stored throughout its lifecycle within organizations. 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the seamless interactions between people/users, organizational technology, data, and information, and the policies and procedures that are in place.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Ensures quality and efficiency of data and information. 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the ability to work both with people and information tools like databases and content management systems. </a:t>
            </a:r>
          </a:p>
        </p:txBody>
      </p:sp>
    </p:spTree>
    <p:extLst>
      <p:ext uri="{BB962C8B-B14F-4D97-AF65-F5344CB8AC3E}">
        <p14:creationId xmlns:p14="http://schemas.microsoft.com/office/powerpoint/2010/main" val="4122257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4930-E7E8-D76D-61C4-2DEEFEC7C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51" y="366869"/>
            <a:ext cx="10724551" cy="784522"/>
          </a:xfrm>
        </p:spPr>
        <p:txBody>
          <a:bodyPr/>
          <a:lstStyle/>
          <a:p>
            <a:r>
              <a:rPr lang="en-US" dirty="0"/>
              <a:t>Lifecycle of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F586A-2972-0127-1F4A-07481AB0E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61" y="1709429"/>
            <a:ext cx="7560839" cy="5156788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Model of how information is created, stored, use, and deleted within organizations:</a:t>
            </a:r>
          </a:p>
          <a:p>
            <a:pPr lv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Creation/Collection: Producing or gathering relevant information.</a:t>
            </a:r>
          </a:p>
          <a:p>
            <a:pPr lv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Secure/Organize: Structuring information for accessibility and protection.</a:t>
            </a:r>
          </a:p>
          <a:p>
            <a:pPr lv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Use: Applying information to achieve specific goals.</a:t>
            </a:r>
          </a:p>
          <a:p>
            <a:pPr lv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Store: Retaining information for future use. </a:t>
            </a:r>
          </a:p>
          <a:p>
            <a:pPr lv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Dispose/Deletion: Periodic removal of redundant or unnecessary information.</a:t>
            </a:r>
          </a:p>
          <a:p>
            <a:pPr lv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Archive: Retaining information that has long-term value. </a:t>
            </a:r>
          </a:p>
        </p:txBody>
      </p:sp>
      <p:pic>
        <p:nvPicPr>
          <p:cNvPr id="13314" name="Picture 2" descr="Information Lifecycle Management: what is it and how it reduces risk? -  Sibenco Legal &amp; Advisory">
            <a:extLst>
              <a:ext uri="{FF2B5EF4-FFF2-40B4-BE49-F238E27FC236}">
                <a16:creationId xmlns:a16="http://schemas.microsoft.com/office/drawing/2014/main" id="{D339B912-31A8-212A-7F12-D082FE2E5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8" t="3047" r="22726" b="4908"/>
          <a:stretch/>
        </p:blipFill>
        <p:spPr bwMode="auto">
          <a:xfrm>
            <a:off x="8192991" y="1960141"/>
            <a:ext cx="4752528" cy="38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408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9600-F881-A67D-EFE2-A779498CD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51" y="489301"/>
            <a:ext cx="10724551" cy="784522"/>
          </a:xfrm>
        </p:spPr>
        <p:txBody>
          <a:bodyPr/>
          <a:lstStyle/>
          <a:p>
            <a:r>
              <a:rPr lang="en-US" dirty="0"/>
              <a:t>How Do We Manage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512FB-7028-F352-A017-E8CC81F9C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721" y="1703246"/>
            <a:ext cx="7128791" cy="4893912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Information Governance: Creating policies and procedures to ensure information compliance with legal, regulatory, and ethical standards.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Content Management and Database Systems: Making organizational information accessible to those who wish to use it. 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Analytics and Reporting: Creating insights from organizational data.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Training: Guiding others within an organization on how to manage their own information and share it within the organization in a responsible manner. </a:t>
            </a:r>
          </a:p>
        </p:txBody>
      </p:sp>
      <p:pic>
        <p:nvPicPr>
          <p:cNvPr id="14338" name="Picture 2" descr="Benefits and Best Practices of Information Management">
            <a:extLst>
              <a:ext uri="{FF2B5EF4-FFF2-40B4-BE49-F238E27FC236}">
                <a16:creationId xmlns:a16="http://schemas.microsoft.com/office/drawing/2014/main" id="{F049C365-FAC8-33F1-E185-8C17465D8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884" y="1865603"/>
            <a:ext cx="4372145" cy="456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792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F7A0B-08F6-7C4A-A29A-C4998158DFA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92195" y="339418"/>
            <a:ext cx="12096750" cy="8636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 panose="02020404030301010803" pitchFamily="18" charset="0"/>
                <a:ea typeface="+mj-ea"/>
                <a:cs typeface="+mj-cs"/>
              </a:rPr>
              <a:t>Information Science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136090-6EB5-AF49-AA9C-CD06CF251AE3}"/>
              </a:ext>
            </a:extLst>
          </p:cNvPr>
          <p:cNvSpPr txBox="1">
            <a:spLocks/>
          </p:cNvSpPr>
          <p:nvPr/>
        </p:nvSpPr>
        <p:spPr>
          <a:xfrm>
            <a:off x="380702" y="1528093"/>
            <a:ext cx="12478047" cy="53991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790212" fontAlgn="auto">
              <a:spcBef>
                <a:spcPts val="844"/>
              </a:spcBef>
              <a:spcAft>
                <a:spcPts val="0"/>
              </a:spcAft>
              <a:buNone/>
              <a:defRPr sz="2295"/>
            </a:pPr>
            <a:r>
              <a:rPr lang="en-US" sz="2400" dirty="0">
                <a:latin typeface="Garamond" panose="02020404030301010803" pitchFamily="18" charset="0"/>
              </a:rPr>
              <a:t>Information science (one definition):</a:t>
            </a:r>
          </a:p>
          <a:p>
            <a:pPr lvl="1" defTabSz="790212" fontAlgn="auto">
              <a:spcBef>
                <a:spcPts val="844"/>
              </a:spcBef>
              <a:spcAft>
                <a:spcPts val="0"/>
              </a:spcAft>
              <a:defRPr sz="2295"/>
            </a:pPr>
            <a:r>
              <a:rPr lang="en-US" dirty="0">
                <a:latin typeface="Garamond" panose="02020404030301010803" pitchFamily="18" charset="0"/>
              </a:rPr>
              <a:t>Information science is the </a:t>
            </a:r>
            <a:r>
              <a:rPr lang="en-US" dirty="0">
                <a:solidFill>
                  <a:srgbClr val="0432FF"/>
                </a:solidFill>
                <a:latin typeface="Garamond" panose="02020404030301010803" pitchFamily="18" charset="0"/>
              </a:rPr>
              <a:t>science</a:t>
            </a:r>
            <a:r>
              <a:rPr lang="en-US" dirty="0">
                <a:latin typeface="Garamond" panose="02020404030301010803" pitchFamily="18" charset="0"/>
              </a:rPr>
              <a:t> and </a:t>
            </a:r>
            <a:r>
              <a:rPr lang="en-US" dirty="0">
                <a:solidFill>
                  <a:srgbClr val="0432FF"/>
                </a:solidFill>
                <a:latin typeface="Garamond" panose="02020404030301010803" pitchFamily="18" charset="0"/>
              </a:rPr>
              <a:t>practice</a:t>
            </a:r>
            <a:r>
              <a:rPr lang="en-US" dirty="0">
                <a:latin typeface="Garamond" panose="02020404030301010803" pitchFamily="18" charset="0"/>
              </a:rPr>
              <a:t> dealing with the effective </a:t>
            </a:r>
            <a:r>
              <a:rPr lang="en-US" dirty="0">
                <a:solidFill>
                  <a:srgbClr val="0432FF"/>
                </a:solidFill>
                <a:latin typeface="Garamond" panose="02020404030301010803" pitchFamily="18" charset="0"/>
              </a:rPr>
              <a:t>collection</a:t>
            </a:r>
            <a:r>
              <a:rPr lang="en-US" dirty="0">
                <a:latin typeface="Garamond" panose="02020404030301010803" pitchFamily="18" charset="0"/>
              </a:rPr>
              <a:t>, </a:t>
            </a:r>
            <a:r>
              <a:rPr lang="en-US" dirty="0">
                <a:solidFill>
                  <a:srgbClr val="0432FF"/>
                </a:solidFill>
                <a:latin typeface="Garamond" panose="02020404030301010803" pitchFamily="18" charset="0"/>
              </a:rPr>
              <a:t>storage</a:t>
            </a:r>
            <a:r>
              <a:rPr lang="en-US" dirty="0">
                <a:latin typeface="Garamond" panose="02020404030301010803" pitchFamily="18" charset="0"/>
              </a:rPr>
              <a:t>, </a:t>
            </a:r>
            <a:r>
              <a:rPr lang="en-US" dirty="0">
                <a:solidFill>
                  <a:srgbClr val="0432FF"/>
                </a:solidFill>
                <a:latin typeface="Garamond" panose="02020404030301010803" pitchFamily="18" charset="0"/>
              </a:rPr>
              <a:t>retrieval</a:t>
            </a:r>
            <a:r>
              <a:rPr lang="en-US" dirty="0">
                <a:latin typeface="Garamond" panose="02020404030301010803" pitchFamily="18" charset="0"/>
              </a:rPr>
              <a:t> and </a:t>
            </a:r>
            <a:r>
              <a:rPr lang="en-US" dirty="0">
                <a:solidFill>
                  <a:srgbClr val="0432FF"/>
                </a:solidFill>
                <a:latin typeface="Garamond" panose="02020404030301010803" pitchFamily="18" charset="0"/>
              </a:rPr>
              <a:t>us</a:t>
            </a:r>
            <a:r>
              <a:rPr lang="en-US" dirty="0">
                <a:latin typeface="Garamond" panose="02020404030301010803" pitchFamily="18" charset="0"/>
              </a:rPr>
              <a:t>e of information. It is concerned with </a:t>
            </a:r>
            <a:r>
              <a:rPr lang="en-US" dirty="0">
                <a:solidFill>
                  <a:srgbClr val="0432FF"/>
                </a:solidFill>
                <a:latin typeface="Garamond" panose="02020404030301010803" pitchFamily="18" charset="0"/>
              </a:rPr>
              <a:t>recordable information and knowledge</a:t>
            </a:r>
            <a:r>
              <a:rPr lang="en-US" dirty="0">
                <a:latin typeface="Garamond" panose="02020404030301010803" pitchFamily="18" charset="0"/>
              </a:rPr>
              <a:t>, and the </a:t>
            </a:r>
            <a:r>
              <a:rPr lang="en-US" dirty="0">
                <a:solidFill>
                  <a:srgbClr val="0432FF"/>
                </a:solidFill>
                <a:latin typeface="Garamond" panose="02020404030301010803" pitchFamily="18" charset="0"/>
              </a:rPr>
              <a:t>technologies</a:t>
            </a:r>
            <a:r>
              <a:rPr lang="en-US" dirty="0">
                <a:latin typeface="Garamond" panose="02020404030301010803" pitchFamily="18" charset="0"/>
              </a:rPr>
              <a:t> and related </a:t>
            </a:r>
            <a:r>
              <a:rPr lang="en-US" dirty="0">
                <a:solidFill>
                  <a:srgbClr val="0432FF"/>
                </a:solidFill>
                <a:latin typeface="Garamond" panose="02020404030301010803" pitchFamily="18" charset="0"/>
              </a:rPr>
              <a:t>services</a:t>
            </a:r>
            <a:r>
              <a:rPr lang="en-US" dirty="0">
                <a:latin typeface="Garamond" panose="02020404030301010803" pitchFamily="18" charset="0"/>
              </a:rPr>
              <a:t> that facilitate their management and use. </a:t>
            </a:r>
          </a:p>
          <a:p>
            <a:pPr marL="3657600" lvl="8" indent="0" algn="r" defTabSz="790212">
              <a:spcBef>
                <a:spcPts val="844"/>
              </a:spcBef>
              <a:buNone/>
              <a:defRPr sz="2295"/>
            </a:pPr>
            <a:r>
              <a:rPr lang="en-US" sz="2400" dirty="0">
                <a:latin typeface="Garamond" panose="02020404030301010803" pitchFamily="18" charset="0"/>
              </a:rPr>
              <a:t>   </a:t>
            </a:r>
          </a:p>
          <a:p>
            <a:pPr marL="0" indent="0" defTabSz="790212">
              <a:spcBef>
                <a:spcPts val="844"/>
              </a:spcBef>
              <a:buNone/>
              <a:defRPr sz="2295"/>
            </a:pPr>
            <a:r>
              <a:rPr lang="en-US" dirty="0">
                <a:latin typeface="Garamond" panose="02020404030301010803" pitchFamily="18" charset="0"/>
              </a:rPr>
              <a:t>The Nature of Information Science:</a:t>
            </a:r>
          </a:p>
          <a:p>
            <a:pPr lvl="1" defTabSz="790212">
              <a:spcBef>
                <a:spcPts val="844"/>
              </a:spcBef>
              <a:defRPr sz="2295"/>
            </a:pPr>
            <a:r>
              <a:rPr lang="en-US" dirty="0">
                <a:latin typeface="Garamond" panose="02020404030301010803" pitchFamily="18" charset="0"/>
              </a:rPr>
              <a:t>IS is a field of study which has the  “multidisciplinary”, “interdisciplinary” nature; </a:t>
            </a:r>
          </a:p>
          <a:p>
            <a:pPr lvl="1" defTabSz="790212">
              <a:spcBef>
                <a:spcPts val="844"/>
              </a:spcBef>
              <a:defRPr sz="2295"/>
            </a:pPr>
            <a:r>
              <a:rPr lang="en-US" dirty="0">
                <a:latin typeface="Garamond" panose="02020404030301010803" pitchFamily="18" charset="0"/>
              </a:rPr>
              <a:t>IS focuses on the “</a:t>
            </a:r>
            <a:r>
              <a:rPr lang="en-US" i="1" dirty="0">
                <a:latin typeface="Garamond" panose="02020404030301010803" pitchFamily="18" charset="0"/>
              </a:rPr>
              <a:t>communication chain of recorded information</a:t>
            </a:r>
            <a:r>
              <a:rPr lang="en-US" dirty="0">
                <a:latin typeface="Garamond" panose="02020404030301010803" pitchFamily="18" charset="0"/>
              </a:rPr>
              <a:t>”; </a:t>
            </a:r>
          </a:p>
          <a:p>
            <a:pPr lvl="1" defTabSz="790212">
              <a:spcBef>
                <a:spcPts val="844"/>
              </a:spcBef>
              <a:defRPr sz="2295"/>
            </a:pPr>
            <a:r>
              <a:rPr lang="en-US" dirty="0">
                <a:latin typeface="Garamond" panose="02020404030301010803" pitchFamily="18" charset="0"/>
              </a:rPr>
              <a:t>IS is a vocational discipline and involves many professional practices: </a:t>
            </a:r>
          </a:p>
          <a:p>
            <a:pPr lvl="2" defTabSz="790212">
              <a:spcBef>
                <a:spcPts val="844"/>
              </a:spcBef>
              <a:defRPr sz="2295"/>
            </a:pPr>
            <a:r>
              <a:rPr lang="en-US" dirty="0">
                <a:latin typeface="Garamond" panose="02020404030301010803" pitchFamily="18" charset="0"/>
              </a:rPr>
              <a:t>Data, information, knowledge management; </a:t>
            </a:r>
          </a:p>
          <a:p>
            <a:pPr lvl="2" defTabSz="790212">
              <a:spcBef>
                <a:spcPts val="844"/>
              </a:spcBef>
              <a:defRPr sz="2295"/>
            </a:pPr>
            <a:r>
              <a:rPr lang="en-US" dirty="0">
                <a:latin typeface="Garamond" panose="02020404030301010803" pitchFamily="18" charset="0"/>
              </a:rPr>
              <a:t>Metadata and taxonomy; </a:t>
            </a:r>
          </a:p>
          <a:p>
            <a:pPr lvl="2" defTabSz="790212">
              <a:spcBef>
                <a:spcPts val="844"/>
              </a:spcBef>
              <a:defRPr sz="2295"/>
            </a:pPr>
            <a:r>
              <a:rPr lang="en-US" dirty="0">
                <a:latin typeface="Garamond" panose="02020404030301010803" pitchFamily="18" charset="0"/>
              </a:rPr>
              <a:t>Record management and archiving etc. </a:t>
            </a:r>
          </a:p>
          <a:p>
            <a:pPr marL="3657600" lvl="8" indent="0" algn="r" defTabSz="790212">
              <a:spcBef>
                <a:spcPts val="844"/>
              </a:spcBef>
              <a:buNone/>
              <a:defRPr sz="2295"/>
            </a:pP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89330-98ED-4932-56D5-5B52E958C0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59" t="25350" r="25359" b="27101"/>
          <a:stretch/>
        </p:blipFill>
        <p:spPr>
          <a:xfrm>
            <a:off x="9239506" y="5254234"/>
            <a:ext cx="3240360" cy="16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48234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BC51-50B5-9D4E-F1BA-AE4D133D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482" y="447973"/>
            <a:ext cx="10724551" cy="784522"/>
          </a:xfrm>
        </p:spPr>
        <p:txBody>
          <a:bodyPr/>
          <a:lstStyle/>
          <a:p>
            <a:r>
              <a:rPr lang="en-US" dirty="0"/>
              <a:t>Future of Information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612E9-F42F-54F2-4D13-71B38AB0A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482" y="1602734"/>
            <a:ext cx="11791549" cy="2445639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Considerations relating to organizations’ applications of artificial intelligence, machine learning, and blockchain technologies. 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Exploring applications of expanded cloud-based information management, edge computing, and Internet of Things within organizations. 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Monitoring new policies and procedures relating to data privacy and security. </a:t>
            </a:r>
          </a:p>
        </p:txBody>
      </p:sp>
      <p:pic>
        <p:nvPicPr>
          <p:cNvPr id="15362" name="Picture 2" descr="11 Incredible Information Management Trends in 2024">
            <a:extLst>
              <a:ext uri="{FF2B5EF4-FFF2-40B4-BE49-F238E27FC236}">
                <a16:creationId xmlns:a16="http://schemas.microsoft.com/office/drawing/2014/main" id="{603A2590-888C-C00F-816A-87F1BBEC3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656" y="4267278"/>
            <a:ext cx="4845199" cy="272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557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4F769-868E-4FE0-5D9B-149EFA59E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8" descr="Chapter 15">
            <a:extLst>
              <a:ext uri="{FF2B5EF4-FFF2-40B4-BE49-F238E27FC236}">
                <a16:creationId xmlns:a16="http://schemas.microsoft.com/office/drawing/2014/main" id="{9DF9CDBA-91F6-12FF-7FEA-7EE5E99CE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1" y="2175349"/>
            <a:ext cx="12857691" cy="2881951"/>
          </a:xfrm>
          <a:prstGeom prst="rect">
            <a:avLst/>
          </a:prstGeom>
          <a:solidFill>
            <a:srgbClr val="009900"/>
          </a:solidFill>
          <a:ln w="9525">
            <a:noFill/>
            <a:miter lim="800000"/>
            <a:headEnd/>
            <a:tailEnd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4BB5F-7819-897C-F83C-738139A3668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7488" y="3324225"/>
            <a:ext cx="7561262" cy="584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 pitchFamily="18" charset="0"/>
                <a:ea typeface="宋体" panose="02010600030101010101" pitchFamily="2" charset="-122"/>
                <a:cs typeface="Arial" panose="020B0604020202020204" pitchFamily="34" charset="0"/>
              </a:rPr>
              <a:t>Information Ethics</a:t>
            </a: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5BFDFE27-4D99-10FC-D826-5C6058193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1075" y="1787688"/>
            <a:ext cx="4854587" cy="3657277"/>
          </a:xfrm>
          <a:prstGeom prst="parallelogram">
            <a:avLst>
              <a:gd name="adj" fmla="val 4385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MH_Others_1" descr="Chapter 15">
            <a:extLst>
              <a:ext uri="{FF2B5EF4-FFF2-40B4-BE49-F238E27FC236}">
                <a16:creationId xmlns:a16="http://schemas.microsoft.com/office/drawing/2014/main" id="{CBB29216-62D6-41CF-B09B-C03252350F9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916170" y="2529888"/>
            <a:ext cx="2730938" cy="21728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Garamond" panose="02020404030301010803" pitchFamily="18" charset="0"/>
                <a:ea typeface="微软雅黑" panose="020B0503020204020204" pitchFamily="34" charset="-122"/>
                <a:sym typeface="Arial" panose="020B0604020202020204" pitchFamily="34" charset="0"/>
              </a:rPr>
              <a:t>Module 9</a:t>
            </a:r>
            <a:endParaRPr lang="zh-CN" altLang="en-US" sz="3200" b="1" dirty="0">
              <a:solidFill>
                <a:schemeClr val="bg1"/>
              </a:solidFill>
              <a:latin typeface="Garamond" panose="02020404030301010803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309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53BD4-BA57-28C1-2BA9-FAC55E817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6899-2831-6ED4-F7FC-FAE37DC7D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489" y="447973"/>
            <a:ext cx="10724551" cy="784522"/>
          </a:xfrm>
        </p:spPr>
        <p:txBody>
          <a:bodyPr/>
          <a:lstStyle/>
          <a:p>
            <a:r>
              <a:rPr lang="en-US" dirty="0"/>
              <a:t>What are Information Ethics?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C5496-CF3D-12C3-6286-89E9A126E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490" y="1602734"/>
            <a:ext cx="11174134" cy="2677486"/>
          </a:xfrm>
        </p:spPr>
        <p:txBody>
          <a:bodyPr/>
          <a:lstStyle/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Information ethics are the ethical principles and issues related to the creation, dissemination, and use of information. 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It is critical to not only handle information in an efficient manner but also an ethical one. </a:t>
            </a:r>
          </a:p>
          <a:p>
            <a:pPr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dirty="0"/>
              <a:t>Information has power.</a:t>
            </a:r>
          </a:p>
        </p:txBody>
      </p:sp>
      <p:pic>
        <p:nvPicPr>
          <p:cNvPr id="16388" name="Picture 4" descr="Main issues of information ethics: a map of the categories of the... |  Download Scientific Diagram">
            <a:extLst>
              <a:ext uri="{FF2B5EF4-FFF2-40B4-BE49-F238E27FC236}">
                <a16:creationId xmlns:a16="http://schemas.microsoft.com/office/drawing/2014/main" id="{025C41AB-3249-C734-9827-E2B4EE006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047" y="4415243"/>
            <a:ext cx="6232838" cy="256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9106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What Is Data Privacy?">
            <a:extLst>
              <a:ext uri="{FF2B5EF4-FFF2-40B4-BE49-F238E27FC236}">
                <a16:creationId xmlns:a16="http://schemas.microsoft.com/office/drawing/2014/main" id="{B50E7682-460C-0C1A-4C33-F0BC79AA6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58889" y="276303"/>
            <a:ext cx="3482730" cy="199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C38F9-1FAA-6F0F-82BA-4DD3F6C37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51" y="385072"/>
            <a:ext cx="8707090" cy="926998"/>
          </a:xfrm>
        </p:spPr>
        <p:txBody>
          <a:bodyPr anchor="b">
            <a:normAutofit/>
          </a:bodyPr>
          <a:lstStyle/>
          <a:p>
            <a:r>
              <a:rPr lang="en-US" sz="4000" dirty="0"/>
              <a:t>Ethical Principles for Information Science</a:t>
            </a:r>
          </a:p>
        </p:txBody>
      </p:sp>
      <p:sp>
        <p:nvSpPr>
          <p:cNvPr id="17414" name="Content Placeholder 17413">
            <a:extLst>
              <a:ext uri="{FF2B5EF4-FFF2-40B4-BE49-F238E27FC236}">
                <a16:creationId xmlns:a16="http://schemas.microsoft.com/office/drawing/2014/main" id="{6D55546C-4010-22C5-8D03-6135759D8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711" y="1816125"/>
            <a:ext cx="8755209" cy="5140222"/>
          </a:xfrm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Accessibility: Ensuring that information is accessible to all. 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Accuracy: Ensuring the information is reliable and truthful.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Intellectual Property Rights: Ensuring that content creators retain rights while also ensuring that users have access to the info they need. 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Privacy: Ensuring individuals’ rights to control their personal information.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Security: Ensuring that individuals’ information is not susceptible to breaches. 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300" dirty="0"/>
              <a:t>Transparency: Ensuring that individuals are aware of how their data and information is used by various technologies. </a:t>
            </a:r>
          </a:p>
        </p:txBody>
      </p:sp>
      <p:pic>
        <p:nvPicPr>
          <p:cNvPr id="5" name="Picture 4" descr="A person using a computer with many people around it&#10;&#10;Description automatically generated">
            <a:extLst>
              <a:ext uri="{FF2B5EF4-FFF2-40B4-BE49-F238E27FC236}">
                <a16:creationId xmlns:a16="http://schemas.microsoft.com/office/drawing/2014/main" id="{44B6FA7F-0FDB-B95B-2753-883EA4A59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241" y="2436285"/>
            <a:ext cx="2695848" cy="1993482"/>
          </a:xfrm>
          <a:prstGeom prst="rect">
            <a:avLst/>
          </a:prstGeom>
        </p:spPr>
      </p:pic>
      <p:pic>
        <p:nvPicPr>
          <p:cNvPr id="4" name="Content Placeholder 3" descr="A person standing in front of a wall of pictures&#10;&#10;Description automatically generated">
            <a:extLst>
              <a:ext uri="{FF2B5EF4-FFF2-40B4-BE49-F238E27FC236}">
                <a16:creationId xmlns:a16="http://schemas.microsoft.com/office/drawing/2014/main" id="{B4A06BE0-B047-F452-7C19-92401CFD0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921" y="4596266"/>
            <a:ext cx="2986489" cy="19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75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BBADF-F7DB-E52F-B600-D6CB9B7EF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49" y="447973"/>
            <a:ext cx="10724551" cy="784522"/>
          </a:xfrm>
        </p:spPr>
        <p:txBody>
          <a:bodyPr/>
          <a:lstStyle/>
          <a:p>
            <a:r>
              <a:rPr lang="en-US" dirty="0"/>
              <a:t>Why Do We Need Information Ethics?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3FEFF-51B4-DB9B-B5B8-19DFF7DBE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743" y="2176165"/>
            <a:ext cx="7632847" cy="4389856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Ethics are critical for building trust: People will be reluctant to adopt new technologies and share their data/information if they believe is will be misused. 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Biases and breaches of privacy and security can put organizations at risk and harm the ability to make effective decisions. 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To demonstrate our respect and value of the users of information and systems; to protect users as well as ourselves. </a:t>
            </a:r>
          </a:p>
        </p:txBody>
      </p:sp>
      <p:pic>
        <p:nvPicPr>
          <p:cNvPr id="18434" name="Picture 2" descr="Emerging technology, ethics and the law | ASU News">
            <a:extLst>
              <a:ext uri="{FF2B5EF4-FFF2-40B4-BE49-F238E27FC236}">
                <a16:creationId xmlns:a16="http://schemas.microsoft.com/office/drawing/2014/main" id="{D908081C-4844-4D12-4D7F-44FD45A05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250" y="3112269"/>
            <a:ext cx="3538757" cy="19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376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A197-FDA1-715D-F529-A8C5D1AA1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35" y="519981"/>
            <a:ext cx="10724551" cy="784522"/>
          </a:xfrm>
        </p:spPr>
        <p:txBody>
          <a:bodyPr/>
          <a:lstStyle/>
          <a:p>
            <a:r>
              <a:rPr lang="en-US" dirty="0"/>
              <a:t>Reflecting on Information Ethics in Your Professional Career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265B3-527B-0BFD-9AD7-35236DCC2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092" y="1818758"/>
            <a:ext cx="7488833" cy="4893911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Professional Accountability: You are responsible for upholding these ethics and values in your job.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Maintaining Trust and Credibility: These principles build and sustain trust with users and clients, necessary to ensure buy-in and use of your information and systems. </a:t>
            </a:r>
          </a:p>
          <a:p>
            <a:pPr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600" dirty="0"/>
              <a:t>Upholding Organizational Policies: Understanding these principles gives a justification behind organizational policies – i.e., why we do things this way. This protects the employee and the organization. </a:t>
            </a:r>
          </a:p>
        </p:txBody>
      </p:sp>
      <p:pic>
        <p:nvPicPr>
          <p:cNvPr id="19458" name="Picture 2" descr="The Basics of Professional Ethics | HSS Philippines">
            <a:extLst>
              <a:ext uri="{FF2B5EF4-FFF2-40B4-BE49-F238E27FC236}">
                <a16:creationId xmlns:a16="http://schemas.microsoft.com/office/drawing/2014/main" id="{B03F6686-324E-59FC-3DC7-2A74626F6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607" y="2608213"/>
            <a:ext cx="3883643" cy="275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51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31529" y="6272555"/>
            <a:ext cx="2850870" cy="454903"/>
          </a:xfrm>
          <a:prstGeom prst="rect">
            <a:avLst/>
          </a:prstGeom>
        </p:spPr>
        <p:txBody>
          <a:bodyPr vert="horz" wrap="square" lIns="0" tIns="670" rIns="0" bIns="0" rtlCol="0">
            <a:spAutoFit/>
          </a:bodyPr>
          <a:lstStyle/>
          <a:p>
            <a:pPr>
              <a:spcBef>
                <a:spcPts val="5"/>
              </a:spcBef>
            </a:pPr>
            <a:r>
              <a:rPr sz="1476" spc="322" dirty="0">
                <a:solidFill>
                  <a:srgbClr val="008000"/>
                </a:solidFill>
                <a:latin typeface="Century Gothic"/>
                <a:cs typeface="Century Gothic"/>
              </a:rPr>
              <a:t>W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E</a:t>
            </a:r>
            <a:r>
              <a:rPr sz="1476" spc="-95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B  </a:t>
            </a:r>
            <a:r>
              <a:rPr sz="1476" spc="-19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I</a:t>
            </a:r>
            <a:r>
              <a:rPr sz="1476" spc="-10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N</a:t>
            </a:r>
            <a:r>
              <a:rPr sz="1476" spc="-95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S</a:t>
            </a:r>
            <a:r>
              <a:rPr sz="1476" spc="-9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T</a:t>
            </a:r>
            <a:r>
              <a:rPr sz="1476" spc="-9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I</a:t>
            </a:r>
            <a:r>
              <a:rPr sz="1476" spc="-10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T</a:t>
            </a:r>
            <a:r>
              <a:rPr sz="1476" spc="-9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U</a:t>
            </a:r>
            <a:r>
              <a:rPr sz="1476" spc="-10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T</a:t>
            </a:r>
            <a:r>
              <a:rPr sz="1476" spc="-9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E  </a:t>
            </a:r>
            <a:r>
              <a:rPr sz="1476" spc="-19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O</a:t>
            </a:r>
            <a:r>
              <a:rPr sz="1476" spc="-10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F  </a:t>
            </a:r>
            <a:r>
              <a:rPr sz="1476" spc="-19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spc="311" dirty="0">
                <a:solidFill>
                  <a:srgbClr val="008000"/>
                </a:solidFill>
                <a:latin typeface="Century Gothic"/>
                <a:cs typeface="Century Gothic"/>
              </a:rPr>
              <a:t>U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T</a:t>
            </a:r>
            <a:r>
              <a:rPr sz="1476" spc="-9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A</a:t>
            </a:r>
            <a:r>
              <a:rPr sz="1476" spc="-95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H</a:t>
            </a:r>
            <a:endParaRPr sz="1476">
              <a:latin typeface="Century Gothic"/>
              <a:cs typeface="Century Gothic"/>
            </a:endParaRPr>
          </a:p>
        </p:txBody>
      </p:sp>
      <p:grpSp>
        <p:nvGrpSpPr>
          <p:cNvPr id="3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66939" y="6057344"/>
            <a:ext cx="4254538" cy="649599"/>
            <a:chOff x="909637" y="5743575"/>
            <a:chExt cx="4034154" cy="6159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2812" y="5743575"/>
              <a:ext cx="1009650" cy="5540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9637" y="5743575"/>
              <a:ext cx="4034154" cy="615950"/>
            </a:xfrm>
            <a:custGeom>
              <a:avLst/>
              <a:gdLst/>
              <a:ahLst/>
              <a:cxnLst/>
              <a:rect l="l" t="t" r="r" b="b"/>
              <a:pathLst>
                <a:path w="4034154" h="615950">
                  <a:moveTo>
                    <a:pt x="4033837" y="0"/>
                  </a:moveTo>
                  <a:lnTo>
                    <a:pt x="0" y="0"/>
                  </a:lnTo>
                  <a:lnTo>
                    <a:pt x="0" y="615950"/>
                  </a:lnTo>
                  <a:lnTo>
                    <a:pt x="4033837" y="615950"/>
                  </a:lnTo>
                  <a:lnTo>
                    <a:pt x="40338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3152" y="560244"/>
            <a:ext cx="12004893" cy="567523"/>
          </a:xfrm>
          <a:prstGeom prst="rect">
            <a:avLst/>
          </a:prstGeom>
        </p:spPr>
        <p:txBody>
          <a:bodyPr vert="horz" wrap="square" lIns="0" tIns="13394" rIns="0" bIns="0" rtlCol="0" anchor="ctr">
            <a:spAutoFit/>
          </a:bodyPr>
          <a:lstStyle/>
          <a:p>
            <a:pPr marL="13393">
              <a:lnSpc>
                <a:spcPct val="100000"/>
              </a:lnSpc>
              <a:spcBef>
                <a:spcPts val="105"/>
              </a:spcBef>
            </a:pPr>
            <a:r>
              <a:rPr sz="3600" spc="-11" dirty="0"/>
              <a:t>Library </a:t>
            </a:r>
            <a:r>
              <a:rPr sz="3600" dirty="0"/>
              <a:t>&amp; </a:t>
            </a:r>
            <a:r>
              <a:rPr sz="3600" spc="-16" dirty="0"/>
              <a:t>Information</a:t>
            </a:r>
            <a:r>
              <a:rPr sz="3600" spc="-5" dirty="0"/>
              <a:t> Science</a:t>
            </a:r>
            <a:r>
              <a:rPr sz="3600" spc="-11" dirty="0"/>
              <a:t> </a:t>
            </a:r>
            <a:r>
              <a:rPr sz="3600" spc="5" dirty="0"/>
              <a:t>(LIS)</a:t>
            </a:r>
            <a:endParaRPr sz="3600" dirty="0"/>
          </a:p>
        </p:txBody>
      </p:sp>
      <p:sp>
        <p:nvSpPr>
          <p:cNvPr id="7" name="object 7"/>
          <p:cNvSpPr txBox="1"/>
          <p:nvPr/>
        </p:nvSpPr>
        <p:spPr>
          <a:xfrm>
            <a:off x="426926" y="1754914"/>
            <a:ext cx="12004893" cy="1238638"/>
          </a:xfrm>
          <a:prstGeom prst="rect">
            <a:avLst/>
          </a:prstGeom>
        </p:spPr>
        <p:txBody>
          <a:bodyPr vert="horz" wrap="square" lIns="0" tIns="71657" rIns="0" bIns="0" rtlCol="0">
            <a:spAutoFit/>
          </a:bodyPr>
          <a:lstStyle/>
          <a:p>
            <a:pPr marL="13393">
              <a:spcBef>
                <a:spcPts val="564"/>
              </a:spcBef>
              <a:buClr>
                <a:srgbClr val="2F7D30"/>
              </a:buClr>
              <a:buSzPct val="75000"/>
              <a:tabLst>
                <a:tab pos="302691" algn="l"/>
              </a:tabLst>
            </a:pPr>
            <a:r>
              <a:rPr sz="2400" spc="-5" dirty="0">
                <a:latin typeface="Garamond" panose="02020404030301010803" pitchFamily="18" charset="0"/>
                <a:cs typeface="Calibri"/>
              </a:rPr>
              <a:t>Interdisciplinary</a:t>
            </a:r>
            <a:r>
              <a:rPr sz="2400" spc="-21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domain</a:t>
            </a:r>
            <a:r>
              <a:rPr sz="2400" spc="-16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concerned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with:</a:t>
            </a:r>
            <a:endParaRPr sz="2400" dirty="0">
              <a:latin typeface="Garamond" panose="02020404030301010803" pitchFamily="18" charset="0"/>
              <a:cs typeface="Calibri"/>
            </a:endParaRPr>
          </a:p>
          <a:p>
            <a:pPr marL="669030" marR="122550" lvl="1" indent="-342900">
              <a:lnSpc>
                <a:spcPct val="102200"/>
              </a:lnSpc>
              <a:spcBef>
                <a:spcPts val="364"/>
              </a:spcBef>
              <a:buClr>
                <a:srgbClr val="2F7D30"/>
              </a:buClr>
              <a:buSzPct val="77777"/>
              <a:buFont typeface="Arial" panose="020B0604020202020204" pitchFamily="34" charset="0"/>
              <a:buChar char="•"/>
              <a:tabLst>
                <a:tab pos="615428" algn="l"/>
                <a:tab pos="616097" algn="l"/>
              </a:tabLst>
            </a:pPr>
            <a:r>
              <a:rPr sz="2400" u="sng" spc="-11" dirty="0">
                <a:uFill>
                  <a:solidFill>
                    <a:srgbClr val="000000"/>
                  </a:solidFill>
                </a:uFill>
                <a:latin typeface="Garamond" panose="02020404030301010803" pitchFamily="18" charset="0"/>
                <a:cs typeface="Calibri"/>
              </a:rPr>
              <a:t>creation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,</a:t>
            </a:r>
            <a:r>
              <a:rPr sz="2400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u="sng" spc="-11" dirty="0">
                <a:uFill>
                  <a:solidFill>
                    <a:srgbClr val="000000"/>
                  </a:solidFill>
                </a:uFill>
                <a:latin typeface="Garamond" panose="02020404030301010803" pitchFamily="18" charset="0"/>
                <a:cs typeface="Calibri"/>
              </a:rPr>
              <a:t>organization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,</a:t>
            </a:r>
            <a:r>
              <a:rPr sz="2400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u="sng" spc="-5" dirty="0">
                <a:uFill>
                  <a:solidFill>
                    <a:srgbClr val="000000"/>
                  </a:solidFill>
                </a:uFill>
                <a:latin typeface="Garamond" panose="02020404030301010803" pitchFamily="18" charset="0"/>
                <a:cs typeface="Calibri"/>
              </a:rPr>
              <a:t>management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,</a:t>
            </a:r>
            <a:r>
              <a:rPr sz="2400" spc="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u="sng" spc="-5" dirty="0">
                <a:uFill>
                  <a:solidFill>
                    <a:srgbClr val="000000"/>
                  </a:solidFill>
                </a:uFill>
                <a:latin typeface="Garamond" panose="02020404030301010803" pitchFamily="18" charset="0"/>
                <a:cs typeface="Calibri"/>
              </a:rPr>
              <a:t>use</a:t>
            </a:r>
            <a:r>
              <a:rPr lang="en-US" sz="2400" u="sng" spc="-5" dirty="0">
                <a:uFill>
                  <a:solidFill>
                    <a:srgbClr val="000000"/>
                  </a:solidFill>
                </a:uFill>
                <a:latin typeface="Garamond" panose="02020404030301010803" pitchFamily="18" charset="0"/>
                <a:cs typeface="Calibri"/>
              </a:rPr>
              <a:t>, archival and disposal</a:t>
            </a:r>
            <a:r>
              <a:rPr sz="2400" spc="11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dirty="0">
                <a:latin typeface="Garamond" panose="02020404030301010803" pitchFamily="18" charset="0"/>
                <a:cs typeface="Calibri"/>
              </a:rPr>
              <a:t>of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information</a:t>
            </a:r>
            <a:r>
              <a:rPr sz="2400" spc="11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5" dirty="0">
                <a:solidFill>
                  <a:srgbClr val="3366FF"/>
                </a:solidFill>
                <a:latin typeface="Garamond" panose="02020404030301010803" pitchFamily="18" charset="0"/>
                <a:cs typeface="Calibri"/>
              </a:rPr>
              <a:t>in</a:t>
            </a:r>
            <a:r>
              <a:rPr sz="2400" spc="11" dirty="0">
                <a:solidFill>
                  <a:srgbClr val="3366FF"/>
                </a:solidFill>
                <a:latin typeface="Garamond" panose="02020404030301010803" pitchFamily="18" charset="0"/>
                <a:cs typeface="Calibri"/>
              </a:rPr>
              <a:t> </a:t>
            </a:r>
            <a:r>
              <a:rPr sz="2400" dirty="0">
                <a:solidFill>
                  <a:srgbClr val="3366FF"/>
                </a:solidFill>
                <a:latin typeface="Garamond" panose="02020404030301010803" pitchFamily="18" charset="0"/>
                <a:cs typeface="Calibri"/>
              </a:rPr>
              <a:t>all </a:t>
            </a:r>
            <a:r>
              <a:rPr sz="2400" spc="-417" dirty="0">
                <a:solidFill>
                  <a:srgbClr val="3366FF"/>
                </a:solidFill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solidFill>
                  <a:srgbClr val="3366FF"/>
                </a:solidFill>
                <a:latin typeface="Garamond" panose="02020404030301010803" pitchFamily="18" charset="0"/>
                <a:cs typeface="Calibri"/>
              </a:rPr>
              <a:t>forms</a:t>
            </a:r>
            <a:r>
              <a:rPr lang="en-US" sz="2400" spc="-11" dirty="0">
                <a:solidFill>
                  <a:srgbClr val="3366FF"/>
                </a:solidFill>
                <a:latin typeface="Garamond" panose="02020404030301010803" pitchFamily="18" charset="0"/>
                <a:cs typeface="Calibri"/>
              </a:rPr>
              <a:t>—communication chain/cycle of information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71756" y="3651746"/>
            <a:ext cx="2346335" cy="1311298"/>
          </a:xfrm>
          <a:prstGeom prst="rect">
            <a:avLst/>
          </a:prstGeom>
        </p:spPr>
        <p:txBody>
          <a:bodyPr vert="horz" wrap="square" lIns="0" tIns="74336" rIns="0" bIns="0" rtlCol="0">
            <a:spAutoFit/>
          </a:bodyPr>
          <a:lstStyle/>
          <a:p>
            <a:pPr marL="302691" indent="-289298">
              <a:spcBef>
                <a:spcPts val="585"/>
              </a:spcBef>
              <a:buClr>
                <a:srgbClr val="2F7D30"/>
              </a:buClr>
              <a:buSzPct val="77777"/>
              <a:buFont typeface="MS Gothic"/>
              <a:buChar char="■"/>
              <a:tabLst>
                <a:tab pos="302022" algn="l"/>
                <a:tab pos="302691" algn="l"/>
              </a:tabLst>
            </a:pPr>
            <a:r>
              <a:rPr sz="2400" spc="-11" dirty="0">
                <a:latin typeface="Garamond" panose="02020404030301010803" pitchFamily="18" charset="0"/>
                <a:cs typeface="Calibri"/>
              </a:rPr>
              <a:t>Information</a:t>
            </a:r>
            <a:endParaRPr sz="2400" dirty="0">
              <a:latin typeface="Garamond" panose="02020404030301010803" pitchFamily="18" charset="0"/>
              <a:cs typeface="Calibri"/>
            </a:endParaRPr>
          </a:p>
          <a:p>
            <a:pPr marL="302691" indent="-289298">
              <a:spcBef>
                <a:spcPts val="480"/>
              </a:spcBef>
              <a:buClr>
                <a:srgbClr val="2F7D30"/>
              </a:buClr>
              <a:buSzPct val="77777"/>
              <a:buFont typeface="MS Gothic"/>
              <a:buChar char="■"/>
              <a:tabLst>
                <a:tab pos="302022" algn="l"/>
                <a:tab pos="302691" algn="l"/>
              </a:tabLst>
            </a:pPr>
            <a:r>
              <a:rPr sz="2400" spc="-21" dirty="0">
                <a:latin typeface="Garamond" panose="02020404030301010803" pitchFamily="18" charset="0"/>
                <a:cs typeface="Calibri"/>
              </a:rPr>
              <a:t>Technolog</a:t>
            </a:r>
            <a:r>
              <a:rPr lang="en-US" sz="2400" spc="-21" dirty="0">
                <a:latin typeface="Garamond" panose="02020404030301010803" pitchFamily="18" charset="0"/>
                <a:cs typeface="Calibri"/>
              </a:rPr>
              <a:t>y </a:t>
            </a:r>
          </a:p>
          <a:p>
            <a:pPr marL="302691" indent="-289298">
              <a:spcBef>
                <a:spcPts val="480"/>
              </a:spcBef>
              <a:buClr>
                <a:srgbClr val="2F7D30"/>
              </a:buClr>
              <a:buSzPct val="77777"/>
              <a:buFont typeface="MS Gothic"/>
              <a:buChar char="■"/>
              <a:tabLst>
                <a:tab pos="302022" algn="l"/>
                <a:tab pos="302691" algn="l"/>
              </a:tabLst>
            </a:pPr>
            <a:r>
              <a:rPr lang="en-US" sz="2400" spc="-21" dirty="0">
                <a:latin typeface="Garamond" panose="02020404030301010803" pitchFamily="18" charset="0"/>
                <a:cs typeface="Calibri"/>
              </a:rPr>
              <a:t>People</a:t>
            </a:r>
          </a:p>
        </p:txBody>
      </p:sp>
      <p:sp>
        <p:nvSpPr>
          <p:cNvPr id="10" name="object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54017" y="3825218"/>
            <a:ext cx="164074" cy="964353"/>
          </a:xfrm>
          <a:custGeom>
            <a:avLst/>
            <a:gdLst/>
            <a:ahLst/>
            <a:cxnLst/>
            <a:rect l="l" t="t" r="r" b="b"/>
            <a:pathLst>
              <a:path w="155575" h="914400">
                <a:moveTo>
                  <a:pt x="0" y="0"/>
                </a:moveTo>
                <a:lnTo>
                  <a:pt x="30278" y="1018"/>
                </a:lnTo>
                <a:lnTo>
                  <a:pt x="55004" y="3797"/>
                </a:lnTo>
                <a:lnTo>
                  <a:pt x="71675" y="7917"/>
                </a:lnTo>
                <a:lnTo>
                  <a:pt x="77788" y="12964"/>
                </a:lnTo>
                <a:lnTo>
                  <a:pt x="77788" y="444236"/>
                </a:lnTo>
                <a:lnTo>
                  <a:pt x="83900" y="449282"/>
                </a:lnTo>
                <a:lnTo>
                  <a:pt x="100571" y="453402"/>
                </a:lnTo>
                <a:lnTo>
                  <a:pt x="125297" y="456181"/>
                </a:lnTo>
                <a:lnTo>
                  <a:pt x="155576" y="457200"/>
                </a:lnTo>
                <a:lnTo>
                  <a:pt x="125297" y="458218"/>
                </a:lnTo>
                <a:lnTo>
                  <a:pt x="100571" y="460997"/>
                </a:lnTo>
                <a:lnTo>
                  <a:pt x="83900" y="465117"/>
                </a:lnTo>
                <a:lnTo>
                  <a:pt x="77788" y="470164"/>
                </a:lnTo>
                <a:lnTo>
                  <a:pt x="77788" y="901436"/>
                </a:lnTo>
                <a:lnTo>
                  <a:pt x="71675" y="906482"/>
                </a:lnTo>
                <a:lnTo>
                  <a:pt x="55004" y="910602"/>
                </a:lnTo>
                <a:lnTo>
                  <a:pt x="30278" y="913381"/>
                </a:lnTo>
                <a:lnTo>
                  <a:pt x="0" y="914400"/>
                </a:lnTo>
              </a:path>
            </a:pathLst>
          </a:custGeom>
          <a:ln w="158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72803" y="4138343"/>
            <a:ext cx="5513137" cy="338101"/>
          </a:xfrm>
          <a:prstGeom prst="rect">
            <a:avLst/>
          </a:prstGeom>
        </p:spPr>
        <p:txBody>
          <a:bodyPr vert="horz" wrap="square" lIns="0" tIns="13394" rIns="0" bIns="0" rtlCol="0">
            <a:spAutoFit/>
          </a:bodyPr>
          <a:lstStyle/>
          <a:p>
            <a:pPr marL="13393">
              <a:spcBef>
                <a:spcPts val="105"/>
              </a:spcBef>
            </a:pPr>
            <a:r>
              <a:rPr sz="2109" b="1" spc="-21" dirty="0">
                <a:solidFill>
                  <a:srgbClr val="C00000"/>
                </a:solidFill>
                <a:latin typeface="Garamond" panose="02020404030301010803" pitchFamily="18" charset="0"/>
                <a:cs typeface="Calibri"/>
              </a:rPr>
              <a:t>Make</a:t>
            </a:r>
            <a:r>
              <a:rPr sz="2109" b="1" spc="-11" dirty="0">
                <a:solidFill>
                  <a:srgbClr val="C00000"/>
                </a:solidFill>
                <a:latin typeface="Garamond" panose="02020404030301010803" pitchFamily="18" charset="0"/>
                <a:cs typeface="Calibri"/>
              </a:rPr>
              <a:t> Information</a:t>
            </a:r>
            <a:r>
              <a:rPr sz="2109" b="1" spc="-16" dirty="0">
                <a:solidFill>
                  <a:srgbClr val="C00000"/>
                </a:solidFill>
                <a:latin typeface="Garamond" panose="02020404030301010803" pitchFamily="18" charset="0"/>
                <a:cs typeface="Calibri"/>
              </a:rPr>
              <a:t> </a:t>
            </a:r>
            <a:r>
              <a:rPr sz="2109" b="1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Garamond" panose="02020404030301010803" pitchFamily="18" charset="0"/>
                <a:cs typeface="Calibri"/>
              </a:rPr>
              <a:t>Accessible</a:t>
            </a:r>
            <a:r>
              <a:rPr sz="2109" b="1" spc="-5" dirty="0">
                <a:solidFill>
                  <a:srgbClr val="C00000"/>
                </a:solidFill>
                <a:latin typeface="Garamond" panose="02020404030301010803" pitchFamily="18" charset="0"/>
                <a:cs typeface="Calibri"/>
              </a:rPr>
              <a:t> and</a:t>
            </a:r>
            <a:r>
              <a:rPr sz="2109" b="1" spc="-16" dirty="0">
                <a:solidFill>
                  <a:srgbClr val="C00000"/>
                </a:solidFill>
                <a:latin typeface="Garamond" panose="02020404030301010803" pitchFamily="18" charset="0"/>
                <a:cs typeface="Calibri"/>
              </a:rPr>
              <a:t> </a:t>
            </a:r>
            <a:r>
              <a:rPr sz="2109" b="1" u="sng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Garamond" panose="02020404030301010803" pitchFamily="18" charset="0"/>
                <a:cs typeface="Calibri"/>
              </a:rPr>
              <a:t>Usable</a:t>
            </a:r>
            <a:endParaRPr sz="2109" b="1" dirty="0">
              <a:latin typeface="Garamond" panose="02020404030301010803" pitchFamily="18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8685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A29FC-B98D-11FA-7A87-115557BBB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8" descr="Chapter 15">
            <a:extLst>
              <a:ext uri="{FF2B5EF4-FFF2-40B4-BE49-F238E27FC236}">
                <a16:creationId xmlns:a16="http://schemas.microsoft.com/office/drawing/2014/main" id="{0D935BAC-F3E0-F3C7-3481-15869B1A3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81" y="2175349"/>
            <a:ext cx="12857691" cy="2881951"/>
          </a:xfrm>
          <a:prstGeom prst="rect">
            <a:avLst/>
          </a:prstGeom>
          <a:solidFill>
            <a:srgbClr val="009900"/>
          </a:solidFill>
          <a:ln w="9525">
            <a:noFill/>
            <a:miter lim="800000"/>
            <a:headEnd/>
            <a:tailEnd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</a:bodyPr>
          <a:lstStyle/>
          <a:p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2BAD1-32E6-EFD5-86B3-716A6E49C43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7488" y="3324225"/>
            <a:ext cx="7561262" cy="584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 pitchFamily="18" charset="0"/>
                <a:ea typeface="宋体" panose="02010600030101010101" pitchFamily="2" charset="-122"/>
                <a:cs typeface="Arial" panose="020B0604020202020204" pitchFamily="34" charset="0"/>
              </a:rPr>
              <a:t>History of Information Science</a:t>
            </a: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C82EC8DC-DCFD-8C09-B291-ABA60D6BF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1075" y="1787688"/>
            <a:ext cx="4854587" cy="3657277"/>
          </a:xfrm>
          <a:prstGeom prst="parallelogram">
            <a:avLst>
              <a:gd name="adj" fmla="val 4385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MH_Others_1" descr="Chapter 15">
            <a:extLst>
              <a:ext uri="{FF2B5EF4-FFF2-40B4-BE49-F238E27FC236}">
                <a16:creationId xmlns:a16="http://schemas.microsoft.com/office/drawing/2014/main" id="{7042A45E-CC79-4003-B0FB-A464C1764D2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916170" y="2529888"/>
            <a:ext cx="2730938" cy="21728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Garamond" panose="02020404030301010803" pitchFamily="18" charset="0"/>
                <a:ea typeface="微软雅黑" panose="020B0503020204020204" pitchFamily="34" charset="-122"/>
                <a:sym typeface="Arial" panose="020B0604020202020204" pitchFamily="34" charset="0"/>
              </a:rPr>
              <a:t>Module 2</a:t>
            </a:r>
            <a:endParaRPr lang="zh-CN" altLang="en-US" sz="3200" b="1" dirty="0">
              <a:solidFill>
                <a:schemeClr val="bg1"/>
              </a:solidFill>
              <a:latin typeface="Garamond" panose="02020404030301010803" pitchFamily="18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4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31529" y="6272555"/>
            <a:ext cx="2850870" cy="454903"/>
          </a:xfrm>
          <a:prstGeom prst="rect">
            <a:avLst/>
          </a:prstGeom>
        </p:spPr>
        <p:txBody>
          <a:bodyPr vert="horz" wrap="square" lIns="0" tIns="670" rIns="0" bIns="0" rtlCol="0">
            <a:spAutoFit/>
          </a:bodyPr>
          <a:lstStyle/>
          <a:p>
            <a:pPr>
              <a:spcBef>
                <a:spcPts val="5"/>
              </a:spcBef>
            </a:pPr>
            <a:r>
              <a:rPr sz="1476" spc="322" dirty="0">
                <a:solidFill>
                  <a:srgbClr val="008000"/>
                </a:solidFill>
                <a:latin typeface="Century Gothic"/>
                <a:cs typeface="Century Gothic"/>
              </a:rPr>
              <a:t>W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E</a:t>
            </a:r>
            <a:r>
              <a:rPr sz="1476" spc="-95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B  </a:t>
            </a:r>
            <a:r>
              <a:rPr sz="1476" spc="-19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I</a:t>
            </a:r>
            <a:r>
              <a:rPr sz="1476" spc="-10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N</a:t>
            </a:r>
            <a:r>
              <a:rPr sz="1476" spc="-95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S</a:t>
            </a:r>
            <a:r>
              <a:rPr sz="1476" spc="-9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T</a:t>
            </a:r>
            <a:r>
              <a:rPr sz="1476" spc="-9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I</a:t>
            </a:r>
            <a:r>
              <a:rPr sz="1476" spc="-10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T</a:t>
            </a:r>
            <a:r>
              <a:rPr sz="1476" spc="-9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U</a:t>
            </a:r>
            <a:r>
              <a:rPr sz="1476" spc="-10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T</a:t>
            </a:r>
            <a:r>
              <a:rPr sz="1476" spc="-9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E  </a:t>
            </a:r>
            <a:r>
              <a:rPr sz="1476" spc="-19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O</a:t>
            </a:r>
            <a:r>
              <a:rPr sz="1476" spc="-10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F  </a:t>
            </a:r>
            <a:r>
              <a:rPr sz="1476" spc="-19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spc="311" dirty="0">
                <a:solidFill>
                  <a:srgbClr val="008000"/>
                </a:solidFill>
                <a:latin typeface="Century Gothic"/>
                <a:cs typeface="Century Gothic"/>
              </a:rPr>
              <a:t>U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T</a:t>
            </a:r>
            <a:r>
              <a:rPr sz="1476" spc="-9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A</a:t>
            </a:r>
            <a:r>
              <a:rPr sz="1476" spc="-95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H</a:t>
            </a:r>
            <a:endParaRPr sz="1476">
              <a:latin typeface="Century Gothic"/>
              <a:cs typeface="Century Gothic"/>
            </a:endParaRPr>
          </a:p>
        </p:txBody>
      </p:sp>
      <p:grpSp>
        <p:nvGrpSpPr>
          <p:cNvPr id="3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66939" y="6057344"/>
            <a:ext cx="4254538" cy="649599"/>
            <a:chOff x="909637" y="5743575"/>
            <a:chExt cx="4034154" cy="6159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2812" y="5743575"/>
              <a:ext cx="1009650" cy="5540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9637" y="5743575"/>
              <a:ext cx="4034154" cy="615950"/>
            </a:xfrm>
            <a:custGeom>
              <a:avLst/>
              <a:gdLst/>
              <a:ahLst/>
              <a:cxnLst/>
              <a:rect l="l" t="t" r="r" b="b"/>
              <a:pathLst>
                <a:path w="4034154" h="615950">
                  <a:moveTo>
                    <a:pt x="4033837" y="0"/>
                  </a:moveTo>
                  <a:lnTo>
                    <a:pt x="0" y="0"/>
                  </a:lnTo>
                  <a:lnTo>
                    <a:pt x="0" y="615950"/>
                  </a:lnTo>
                  <a:lnTo>
                    <a:pt x="4033837" y="615950"/>
                  </a:lnTo>
                  <a:lnTo>
                    <a:pt x="40338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4294" y="1541569"/>
            <a:ext cx="7734549" cy="4888174"/>
          </a:xfrm>
          <a:prstGeom prst="rect">
            <a:avLst/>
          </a:prstGeom>
        </p:spPr>
        <p:txBody>
          <a:bodyPr vert="horz" wrap="square" lIns="0" tIns="74336" rIns="0" bIns="0" rtlCol="0">
            <a:spAutoFit/>
          </a:bodyPr>
          <a:lstStyle/>
          <a:p>
            <a:pPr marL="409867" indent="-342900">
              <a:spcBef>
                <a:spcPts val="585"/>
              </a:spcBef>
              <a:buClr>
                <a:srgbClr val="2F7D30"/>
              </a:buClr>
              <a:buSzPct val="85000"/>
              <a:buFont typeface="Wingdings" pitchFamily="2" charset="2"/>
              <a:buChar char="§"/>
              <a:tabLst>
                <a:tab pos="356265" algn="l"/>
              </a:tabLst>
            </a:pPr>
            <a:r>
              <a:rPr sz="2400" spc="-5" dirty="0">
                <a:latin typeface="Garamond" panose="02020404030301010803" pitchFamily="18" charset="0"/>
                <a:cs typeface="Calibri"/>
              </a:rPr>
              <a:t>Philosophies</a:t>
            </a:r>
            <a:r>
              <a:rPr sz="2400" dirty="0">
                <a:latin typeface="Garamond" panose="02020404030301010803" pitchFamily="18" charset="0"/>
                <a:cs typeface="Calibri"/>
              </a:rPr>
              <a:t> of</a:t>
            </a:r>
            <a:r>
              <a:rPr sz="2400" spc="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Enlightenment</a:t>
            </a:r>
            <a:endParaRPr sz="2400" dirty="0">
              <a:latin typeface="Garamond" panose="02020404030301010803" pitchFamily="18" charset="0"/>
              <a:cs typeface="Calibri"/>
            </a:endParaRPr>
          </a:p>
          <a:p>
            <a:pPr marL="765434" marR="32144" lvl="1" indent="-361622">
              <a:lnSpc>
                <a:spcPct val="100400"/>
              </a:lnSpc>
              <a:spcBef>
                <a:spcPts val="469"/>
              </a:spcBef>
              <a:buClr>
                <a:srgbClr val="2F7D30"/>
              </a:buClr>
              <a:buSzPct val="77777"/>
              <a:buFont typeface="Wingdings" pitchFamily="2" charset="2"/>
              <a:buChar char="§"/>
              <a:tabLst>
                <a:tab pos="765434" algn="l"/>
                <a:tab pos="766104" algn="l"/>
              </a:tabLst>
            </a:pPr>
            <a:r>
              <a:rPr sz="2400" spc="-5" dirty="0">
                <a:latin typeface="Garamond" panose="02020404030301010803" pitchFamily="18" charset="0"/>
                <a:cs typeface="Calibri"/>
              </a:rPr>
              <a:t>“Library </a:t>
            </a:r>
            <a:r>
              <a:rPr sz="2400" dirty="0">
                <a:latin typeface="Garamond" panose="02020404030301010803" pitchFamily="18" charset="0"/>
                <a:cs typeface="Calibri"/>
              </a:rPr>
              <a:t>and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information” was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viewed </a:t>
            </a:r>
            <a:r>
              <a:rPr sz="2400" spc="-417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dirty="0">
                <a:latin typeface="Garamond" panose="02020404030301010803" pitchFamily="18" charset="0"/>
                <a:cs typeface="Calibri"/>
              </a:rPr>
              <a:t>as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 important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6" dirty="0">
                <a:latin typeface="Garamond" panose="02020404030301010803" pitchFamily="18" charset="0"/>
                <a:cs typeface="Calibri"/>
              </a:rPr>
              <a:t>to</a:t>
            </a:r>
            <a:r>
              <a:rPr sz="2400" dirty="0">
                <a:latin typeface="Garamond" panose="02020404030301010803" pitchFamily="18" charset="0"/>
                <a:cs typeface="Calibri"/>
              </a:rPr>
              <a:t> the</a:t>
            </a:r>
            <a:r>
              <a:rPr sz="2400" spc="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dirty="0">
                <a:latin typeface="Garamond" panose="02020404030301010803" pitchFamily="18" charset="0"/>
                <a:cs typeface="Calibri"/>
              </a:rPr>
              <a:t>new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 democracy </a:t>
            </a:r>
            <a:r>
              <a:rPr sz="2400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by Thomas</a:t>
            </a:r>
            <a:r>
              <a:rPr sz="2400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6" dirty="0">
                <a:latin typeface="Garamond" panose="02020404030301010803" pitchFamily="18" charset="0"/>
                <a:cs typeface="Calibri"/>
              </a:rPr>
              <a:t>Jefferson</a:t>
            </a:r>
            <a:r>
              <a:rPr sz="2400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and</a:t>
            </a:r>
            <a:r>
              <a:rPr sz="2400" spc="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other </a:t>
            </a:r>
            <a:r>
              <a:rPr sz="2400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funders</a:t>
            </a:r>
            <a:endParaRPr lang="en-US" sz="2400" spc="-5" dirty="0">
              <a:latin typeface="Garamond" panose="02020404030301010803" pitchFamily="18" charset="0"/>
              <a:cs typeface="Calibri"/>
            </a:endParaRPr>
          </a:p>
          <a:p>
            <a:pPr marL="403812" marR="32144" lvl="1" indent="0">
              <a:lnSpc>
                <a:spcPct val="100400"/>
              </a:lnSpc>
              <a:spcBef>
                <a:spcPts val="469"/>
              </a:spcBef>
              <a:buClr>
                <a:srgbClr val="2F7D30"/>
              </a:buClr>
              <a:buSzPct val="77777"/>
              <a:tabLst>
                <a:tab pos="765434" algn="l"/>
                <a:tab pos="766104" algn="l"/>
              </a:tabLst>
            </a:pPr>
            <a:endParaRPr sz="2400" dirty="0">
              <a:latin typeface="Garamond" panose="02020404030301010803" pitchFamily="18" charset="0"/>
              <a:cs typeface="Calibri"/>
            </a:endParaRPr>
          </a:p>
          <a:p>
            <a:pPr marL="409867" indent="-342900">
              <a:spcBef>
                <a:spcPts val="359"/>
              </a:spcBef>
              <a:buClr>
                <a:srgbClr val="2F7D30"/>
              </a:buClr>
              <a:buSzPct val="84000"/>
              <a:buFont typeface="Wingdings" pitchFamily="2" charset="2"/>
              <a:buChar char="§"/>
              <a:tabLst>
                <a:tab pos="356265" algn="l"/>
              </a:tabLst>
            </a:pPr>
            <a:r>
              <a:rPr sz="2400" spc="-11" dirty="0">
                <a:latin typeface="Garamond" panose="02020404030301010803" pitchFamily="18" charset="0"/>
                <a:cs typeface="Calibri"/>
              </a:rPr>
              <a:t>Foundation</a:t>
            </a:r>
            <a:r>
              <a:rPr sz="2400" spc="5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16" dirty="0">
                <a:latin typeface="Garamond" panose="02020404030301010803" pitchFamily="18" charset="0"/>
                <a:cs typeface="Calibri"/>
              </a:rPr>
              <a:t>was</a:t>
            </a:r>
            <a:r>
              <a:rPr sz="2400" spc="11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dirty="0">
                <a:latin typeface="Garamond" panose="02020404030301010803" pitchFamily="18" charset="0"/>
                <a:cs typeface="Calibri"/>
              </a:rPr>
              <a:t>built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dirty="0">
                <a:latin typeface="Garamond" panose="02020404030301010803" pitchFamily="18" charset="0"/>
                <a:cs typeface="Calibri"/>
              </a:rPr>
              <a:t>in</a:t>
            </a:r>
            <a:r>
              <a:rPr sz="2400" spc="11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19</a:t>
            </a:r>
            <a:r>
              <a:rPr sz="2400" spc="-7" baseline="23148" dirty="0">
                <a:latin typeface="Garamond" panose="02020404030301010803" pitchFamily="18" charset="0"/>
                <a:cs typeface="Calibri"/>
              </a:rPr>
              <a:t>th</a:t>
            </a:r>
            <a:r>
              <a:rPr sz="2400" spc="197" baseline="23148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century</a:t>
            </a:r>
            <a:endParaRPr sz="2400" dirty="0">
              <a:latin typeface="Garamond" panose="02020404030301010803" pitchFamily="18" charset="0"/>
              <a:cs typeface="Calibri"/>
            </a:endParaRPr>
          </a:p>
          <a:p>
            <a:pPr marL="722603" marR="1094912" indent="-342900">
              <a:lnSpc>
                <a:spcPct val="102200"/>
              </a:lnSpc>
              <a:spcBef>
                <a:spcPts val="401"/>
              </a:spcBef>
              <a:buClr>
                <a:srgbClr val="2F7D30"/>
              </a:buClr>
              <a:buSzPct val="77777"/>
              <a:buFont typeface="Wingdings" pitchFamily="2" charset="2"/>
              <a:buChar char="§"/>
              <a:tabLst>
                <a:tab pos="669001" algn="l"/>
                <a:tab pos="669671" algn="l"/>
              </a:tabLst>
            </a:pPr>
            <a:r>
              <a:rPr sz="2400" spc="-5" dirty="0">
                <a:latin typeface="Garamond" panose="02020404030301010803" pitchFamily="18" charset="0"/>
                <a:cs typeface="Calibri"/>
              </a:rPr>
              <a:t>Library </a:t>
            </a:r>
            <a:r>
              <a:rPr sz="2400" dirty="0">
                <a:latin typeface="Garamond" panose="02020404030301010803" pitchFamily="18" charset="0"/>
                <a:cs typeface="Calibri"/>
              </a:rPr>
              <a:t>of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Congress (LC)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was </a:t>
            </a:r>
            <a:r>
              <a:rPr sz="2400" spc="-422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established</a:t>
            </a:r>
            <a:r>
              <a:rPr sz="2400" spc="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in</a:t>
            </a:r>
            <a:r>
              <a:rPr sz="2400" dirty="0">
                <a:latin typeface="Garamond" panose="02020404030301010803" pitchFamily="18" charset="0"/>
                <a:cs typeface="Calibri"/>
              </a:rPr>
              <a:t> 1800;</a:t>
            </a:r>
          </a:p>
          <a:p>
            <a:pPr marL="722603" marR="66967" indent="-342900" algn="just">
              <a:lnSpc>
                <a:spcPct val="99400"/>
              </a:lnSpc>
              <a:spcBef>
                <a:spcPts val="469"/>
              </a:spcBef>
              <a:buClr>
                <a:srgbClr val="2F7D30"/>
              </a:buClr>
              <a:buSzPct val="77777"/>
              <a:buFont typeface="Wingdings" pitchFamily="2" charset="2"/>
              <a:buChar char="§"/>
              <a:tabLst>
                <a:tab pos="669671" algn="l"/>
              </a:tabLst>
            </a:pPr>
            <a:r>
              <a:rPr sz="2400" spc="-5" dirty="0">
                <a:latin typeface="Garamond" panose="02020404030301010803" pitchFamily="18" charset="0"/>
                <a:cs typeface="Calibri"/>
              </a:rPr>
              <a:t>Government Printing Office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printed </a:t>
            </a:r>
            <a:r>
              <a:rPr sz="2400" dirty="0">
                <a:latin typeface="Garamond" panose="02020404030301010803" pitchFamily="18" charset="0"/>
                <a:cs typeface="Calibri"/>
              </a:rPr>
              <a:t>41 </a:t>
            </a:r>
            <a:r>
              <a:rPr sz="2400" spc="-417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million copies </a:t>
            </a:r>
            <a:r>
              <a:rPr sz="2400" dirty="0">
                <a:latin typeface="Garamond" panose="02020404030301010803" pitchFamily="18" charset="0"/>
                <a:cs typeface="Calibri"/>
              </a:rPr>
              <a:t>of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their publications</a:t>
            </a:r>
            <a:r>
              <a:rPr sz="2400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by </a:t>
            </a:r>
            <a:r>
              <a:rPr sz="2400" dirty="0">
                <a:latin typeface="Garamond" panose="02020404030301010803" pitchFamily="18" charset="0"/>
                <a:cs typeface="Calibri"/>
              </a:rPr>
              <a:t> 1894;</a:t>
            </a:r>
            <a:endParaRPr lang="en-US" sz="2400" dirty="0">
              <a:latin typeface="Garamond" panose="02020404030301010803" pitchFamily="18" charset="0"/>
              <a:cs typeface="Calibri"/>
            </a:endParaRPr>
          </a:p>
          <a:p>
            <a:pPr marL="379703" marR="66967" algn="just">
              <a:lnSpc>
                <a:spcPct val="99400"/>
              </a:lnSpc>
              <a:spcBef>
                <a:spcPts val="469"/>
              </a:spcBef>
              <a:buClr>
                <a:srgbClr val="2F7D30"/>
              </a:buClr>
              <a:buSzPct val="77777"/>
              <a:tabLst>
                <a:tab pos="669671" algn="l"/>
              </a:tabLst>
            </a:pPr>
            <a:endParaRPr lang="en-US" sz="2400" dirty="0">
              <a:latin typeface="Garamond" panose="02020404030301010803" pitchFamily="18" charset="0"/>
              <a:cs typeface="Calibri"/>
            </a:endParaRPr>
          </a:p>
          <a:p>
            <a:pPr marL="355624" marR="136612" indent="-342900">
              <a:lnSpc>
                <a:spcPct val="101099"/>
              </a:lnSpc>
              <a:spcBef>
                <a:spcPts val="79"/>
              </a:spcBef>
              <a:buClr>
                <a:srgbClr val="2F7D30"/>
              </a:buClr>
              <a:buSzPct val="77777"/>
              <a:buFont typeface="Wingdings" pitchFamily="2" charset="2"/>
              <a:buChar char="§"/>
              <a:tabLst>
                <a:tab pos="302022" algn="l"/>
                <a:tab pos="302691" algn="l"/>
              </a:tabLst>
            </a:pPr>
            <a:r>
              <a:rPr lang="en-US" sz="2400" spc="-5" dirty="0">
                <a:latin typeface="Garamond" panose="02020404030301010803" pitchFamily="18" charset="0"/>
                <a:cs typeface="Calibri"/>
              </a:rPr>
              <a:t>Local</a:t>
            </a:r>
            <a:r>
              <a:rPr lang="en-US" sz="2400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community </a:t>
            </a:r>
            <a:r>
              <a:rPr lang="en-US" sz="2400" spc="-16" dirty="0">
                <a:latin typeface="Garamond" panose="02020404030301010803" pitchFamily="18" charset="0"/>
                <a:cs typeface="Calibri"/>
              </a:rPr>
              <a:t>created</a:t>
            </a:r>
            <a:r>
              <a:rPr lang="en-US" sz="2400" dirty="0">
                <a:latin typeface="Garamond" panose="02020404030301010803" pitchFamily="18" charset="0"/>
                <a:cs typeface="Calibri"/>
              </a:rPr>
              <a:t> 2,240 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public </a:t>
            </a:r>
            <a:r>
              <a:rPr lang="en-US" sz="2400" spc="-417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11" dirty="0">
                <a:latin typeface="Garamond" panose="02020404030301010803" pitchFamily="18" charset="0"/>
                <a:cs typeface="Calibri"/>
              </a:rPr>
              <a:t>libraries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 between</a:t>
            </a:r>
            <a:r>
              <a:rPr lang="en-US" sz="2400" spc="11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1850-1875;</a:t>
            </a:r>
            <a:endParaRPr lang="en-US" sz="2400" dirty="0">
              <a:latin typeface="Garamond" panose="02020404030301010803" pitchFamily="18" charset="0"/>
              <a:cs typeface="Calibri"/>
            </a:endParaRPr>
          </a:p>
          <a:p>
            <a:pPr marL="355624" marR="5357" indent="-342900">
              <a:lnSpc>
                <a:spcPts val="2204"/>
              </a:lnSpc>
              <a:spcBef>
                <a:spcPts val="617"/>
              </a:spcBef>
              <a:buClr>
                <a:srgbClr val="2F7D30"/>
              </a:buClr>
              <a:buSzPct val="77777"/>
              <a:buFont typeface="Wingdings" pitchFamily="2" charset="2"/>
              <a:buChar char="§"/>
              <a:tabLst>
                <a:tab pos="302022" algn="l"/>
                <a:tab pos="302691" algn="l"/>
              </a:tabLst>
            </a:pPr>
            <a:r>
              <a:rPr lang="en-US" sz="2400" spc="-5" dirty="0">
                <a:latin typeface="Garamond" panose="02020404030301010803" pitchFamily="18" charset="0"/>
                <a:cs typeface="Calibri"/>
              </a:rPr>
              <a:t>American Library Association (ALA) </a:t>
            </a:r>
            <a:r>
              <a:rPr lang="en-US" sz="2400" spc="-11" dirty="0">
                <a:latin typeface="Garamond" panose="02020404030301010803" pitchFamily="18" charset="0"/>
                <a:cs typeface="Calibri"/>
              </a:rPr>
              <a:t>was </a:t>
            </a:r>
            <a:r>
              <a:rPr lang="en-US" sz="2400" spc="-417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11" dirty="0">
                <a:latin typeface="Garamond" panose="02020404030301010803" pitchFamily="18" charset="0"/>
                <a:cs typeface="Calibri"/>
              </a:rPr>
              <a:t>formed</a:t>
            </a:r>
            <a:r>
              <a:rPr lang="en-US" sz="2400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spc="-5" dirty="0">
                <a:latin typeface="Garamond" panose="02020404030301010803" pitchFamily="18" charset="0"/>
                <a:cs typeface="Calibri"/>
              </a:rPr>
              <a:t>in</a:t>
            </a:r>
            <a:r>
              <a:rPr lang="en-US" sz="2400" spc="5" dirty="0">
                <a:latin typeface="Garamond" panose="02020404030301010803" pitchFamily="18" charset="0"/>
                <a:cs typeface="Calibri"/>
              </a:rPr>
              <a:t> </a:t>
            </a:r>
            <a:r>
              <a:rPr lang="en-US" sz="2400" dirty="0">
                <a:latin typeface="Garamond" panose="02020404030301010803" pitchFamily="18" charset="0"/>
                <a:cs typeface="Calibri"/>
              </a:rPr>
              <a:t>1850.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04294" y="536458"/>
            <a:ext cx="7608883" cy="532898"/>
          </a:xfrm>
          <a:prstGeom prst="rect">
            <a:avLst/>
          </a:prstGeom>
        </p:spPr>
        <p:txBody>
          <a:bodyPr vert="horz" wrap="square" lIns="0" tIns="13394" rIns="0" bIns="0" rtlCol="0" anchor="ctr">
            <a:spAutoFit/>
          </a:bodyPr>
          <a:lstStyle/>
          <a:p>
            <a:pPr marL="13393">
              <a:lnSpc>
                <a:spcPct val="100000"/>
              </a:lnSpc>
              <a:spcBef>
                <a:spcPts val="105"/>
              </a:spcBef>
            </a:pPr>
            <a:r>
              <a:rPr lang="en-US" spc="-11" dirty="0"/>
              <a:t>Early History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E5B427-8A6C-F834-9CDF-2EC838B9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639" y="2896245"/>
            <a:ext cx="3670935" cy="289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61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31529" y="6272555"/>
            <a:ext cx="2850870" cy="454903"/>
          </a:xfrm>
          <a:prstGeom prst="rect">
            <a:avLst/>
          </a:prstGeom>
        </p:spPr>
        <p:txBody>
          <a:bodyPr vert="horz" wrap="square" lIns="0" tIns="670" rIns="0" bIns="0" rtlCol="0">
            <a:spAutoFit/>
          </a:bodyPr>
          <a:lstStyle/>
          <a:p>
            <a:pPr>
              <a:spcBef>
                <a:spcPts val="5"/>
              </a:spcBef>
            </a:pPr>
            <a:r>
              <a:rPr sz="1476" spc="322" dirty="0">
                <a:solidFill>
                  <a:srgbClr val="008000"/>
                </a:solidFill>
                <a:latin typeface="Century Gothic"/>
                <a:cs typeface="Century Gothic"/>
              </a:rPr>
              <a:t>W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E</a:t>
            </a:r>
            <a:r>
              <a:rPr sz="1476" spc="-95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B  </a:t>
            </a:r>
            <a:r>
              <a:rPr sz="1476" spc="-19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I</a:t>
            </a:r>
            <a:r>
              <a:rPr sz="1476" spc="-10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N</a:t>
            </a:r>
            <a:r>
              <a:rPr sz="1476" spc="-95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S</a:t>
            </a:r>
            <a:r>
              <a:rPr sz="1476" spc="-9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T</a:t>
            </a:r>
            <a:r>
              <a:rPr sz="1476" spc="-9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I</a:t>
            </a:r>
            <a:r>
              <a:rPr sz="1476" spc="-10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T</a:t>
            </a:r>
            <a:r>
              <a:rPr sz="1476" spc="-9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U</a:t>
            </a:r>
            <a:r>
              <a:rPr sz="1476" spc="-10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T</a:t>
            </a:r>
            <a:r>
              <a:rPr sz="1476" spc="-9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E  </a:t>
            </a:r>
            <a:r>
              <a:rPr sz="1476" spc="-19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O</a:t>
            </a:r>
            <a:r>
              <a:rPr sz="1476" spc="-10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F  </a:t>
            </a:r>
            <a:r>
              <a:rPr sz="1476" spc="-19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spc="311" dirty="0">
                <a:solidFill>
                  <a:srgbClr val="008000"/>
                </a:solidFill>
                <a:latin typeface="Century Gothic"/>
                <a:cs typeface="Century Gothic"/>
              </a:rPr>
              <a:t>U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T</a:t>
            </a:r>
            <a:r>
              <a:rPr sz="1476" spc="-90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A</a:t>
            </a:r>
            <a:r>
              <a:rPr sz="1476" spc="-95" dirty="0">
                <a:solidFill>
                  <a:srgbClr val="008000"/>
                </a:solidFill>
                <a:latin typeface="Century Gothic"/>
                <a:cs typeface="Century Gothic"/>
              </a:rPr>
              <a:t> </a:t>
            </a:r>
            <a:r>
              <a:rPr sz="1476" dirty="0">
                <a:solidFill>
                  <a:srgbClr val="008000"/>
                </a:solidFill>
                <a:latin typeface="Century Gothic"/>
                <a:cs typeface="Century Gothic"/>
              </a:rPr>
              <a:t>H</a:t>
            </a:r>
            <a:endParaRPr sz="1476">
              <a:latin typeface="Century Gothic"/>
              <a:cs typeface="Century Gothic"/>
            </a:endParaRPr>
          </a:p>
        </p:txBody>
      </p:sp>
      <p:grpSp>
        <p:nvGrpSpPr>
          <p:cNvPr id="3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66939" y="6057344"/>
            <a:ext cx="4254538" cy="649599"/>
            <a:chOff x="909637" y="5743575"/>
            <a:chExt cx="4034154" cy="6159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2812" y="5743575"/>
              <a:ext cx="1009650" cy="5540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9637" y="5743575"/>
              <a:ext cx="4034154" cy="615950"/>
            </a:xfrm>
            <a:custGeom>
              <a:avLst/>
              <a:gdLst/>
              <a:ahLst/>
              <a:cxnLst/>
              <a:rect l="l" t="t" r="r" b="b"/>
              <a:pathLst>
                <a:path w="4034154" h="615950">
                  <a:moveTo>
                    <a:pt x="4033837" y="0"/>
                  </a:moveTo>
                  <a:lnTo>
                    <a:pt x="0" y="0"/>
                  </a:lnTo>
                  <a:lnTo>
                    <a:pt x="0" y="615950"/>
                  </a:lnTo>
                  <a:lnTo>
                    <a:pt x="4033837" y="615950"/>
                  </a:lnTo>
                  <a:lnTo>
                    <a:pt x="40338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04781" y="1628486"/>
            <a:ext cx="11849188" cy="2763774"/>
          </a:xfrm>
          <a:prstGeom prst="rect">
            <a:avLst/>
          </a:prstGeom>
        </p:spPr>
        <p:txBody>
          <a:bodyPr vert="horz" wrap="square" lIns="0" tIns="44200" rIns="0" bIns="0" rtlCol="0">
            <a:spAutoFit/>
          </a:bodyPr>
          <a:lstStyle/>
          <a:p>
            <a:pPr marL="374346" marR="358944" indent="-361622">
              <a:lnSpc>
                <a:spcPts val="2331"/>
              </a:lnSpc>
              <a:spcBef>
                <a:spcPts val="348"/>
              </a:spcBef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74346" algn="l"/>
                <a:tab pos="375016" algn="l"/>
              </a:tabLst>
            </a:pPr>
            <a:r>
              <a:rPr sz="2400" spc="-5" dirty="0">
                <a:latin typeface="Garamond" panose="02020404030301010803" pitchFamily="18" charset="0"/>
                <a:cs typeface="Calibri"/>
              </a:rPr>
              <a:t>In</a:t>
            </a:r>
            <a:r>
              <a:rPr sz="2400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1887,</a:t>
            </a:r>
            <a:r>
              <a:rPr sz="2400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6" dirty="0">
                <a:solidFill>
                  <a:srgbClr val="3366FF"/>
                </a:solidFill>
                <a:latin typeface="Garamond" panose="02020404030301010803" pitchFamily="18" charset="0"/>
                <a:cs typeface="Calibri"/>
              </a:rPr>
              <a:t>first</a:t>
            </a:r>
            <a:r>
              <a:rPr sz="2400" spc="5" dirty="0">
                <a:solidFill>
                  <a:srgbClr val="3366FF"/>
                </a:solidFill>
                <a:latin typeface="Garamond" panose="02020404030301010803" pitchFamily="18" charset="0"/>
                <a:cs typeface="Calibri"/>
              </a:rPr>
              <a:t> </a:t>
            </a:r>
            <a:r>
              <a:rPr sz="2400" spc="-5" dirty="0">
                <a:solidFill>
                  <a:srgbClr val="3366FF"/>
                </a:solidFill>
                <a:latin typeface="Garamond" panose="02020404030301010803" pitchFamily="18" charset="0"/>
                <a:cs typeface="Calibri"/>
              </a:rPr>
              <a:t>academic</a:t>
            </a:r>
            <a:r>
              <a:rPr sz="2400" spc="5" dirty="0">
                <a:solidFill>
                  <a:srgbClr val="3366FF"/>
                </a:solidFill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solidFill>
                  <a:srgbClr val="3366FF"/>
                </a:solidFill>
                <a:latin typeface="Garamond" panose="02020404030301010803" pitchFamily="18" charset="0"/>
                <a:cs typeface="Calibri"/>
              </a:rPr>
              <a:t>program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—School</a:t>
            </a:r>
            <a:r>
              <a:rPr sz="2400" spc="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of</a:t>
            </a:r>
            <a:r>
              <a:rPr sz="2400" spc="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Library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6" dirty="0">
                <a:latin typeface="Garamond" panose="02020404030301010803" pitchFamily="18" charset="0"/>
                <a:cs typeface="Calibri"/>
              </a:rPr>
              <a:t>Economy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at </a:t>
            </a:r>
            <a:r>
              <a:rPr sz="2400" spc="-458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Columbia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University </a:t>
            </a:r>
            <a:r>
              <a:rPr sz="2400" dirty="0">
                <a:latin typeface="Garamond" panose="02020404030301010803" pitchFamily="18" charset="0"/>
                <a:cs typeface="Calibri"/>
              </a:rPr>
              <a:t>– </a:t>
            </a:r>
            <a:r>
              <a:rPr sz="2400" spc="-5" dirty="0" err="1">
                <a:solidFill>
                  <a:srgbClr val="3366FF"/>
                </a:solidFill>
                <a:latin typeface="Garamond" panose="02020404030301010803" pitchFamily="18" charset="0"/>
                <a:cs typeface="Calibri"/>
              </a:rPr>
              <a:t>Mevil</a:t>
            </a:r>
            <a:r>
              <a:rPr sz="2400" dirty="0">
                <a:solidFill>
                  <a:srgbClr val="3366FF"/>
                </a:solidFill>
                <a:latin typeface="Garamond" panose="02020404030301010803" pitchFamily="18" charset="0"/>
                <a:cs typeface="Calibri"/>
              </a:rPr>
              <a:t> </a:t>
            </a:r>
            <a:r>
              <a:rPr sz="2400" spc="-16" dirty="0">
                <a:solidFill>
                  <a:srgbClr val="3366FF"/>
                </a:solidFill>
                <a:latin typeface="Garamond" panose="02020404030301010803" pitchFamily="18" charset="0"/>
                <a:cs typeface="Calibri"/>
              </a:rPr>
              <a:t>Dewey</a:t>
            </a:r>
            <a:endParaRPr lang="en-US" sz="2400" spc="-16" dirty="0">
              <a:solidFill>
                <a:srgbClr val="3366FF"/>
              </a:solidFill>
              <a:latin typeface="Garamond" panose="02020404030301010803" pitchFamily="18" charset="0"/>
              <a:cs typeface="Calibri"/>
            </a:endParaRPr>
          </a:p>
          <a:p>
            <a:pPr marL="12724" marR="358944">
              <a:lnSpc>
                <a:spcPts val="2331"/>
              </a:lnSpc>
              <a:spcBef>
                <a:spcPts val="348"/>
              </a:spcBef>
              <a:buClr>
                <a:srgbClr val="2F7D30"/>
              </a:buClr>
              <a:buSzPct val="75000"/>
              <a:tabLst>
                <a:tab pos="374346" algn="l"/>
                <a:tab pos="375016" algn="l"/>
              </a:tabLst>
            </a:pPr>
            <a:endParaRPr sz="2400" dirty="0">
              <a:latin typeface="Garamond" panose="02020404030301010803" pitchFamily="18" charset="0"/>
              <a:cs typeface="Calibri"/>
            </a:endParaRPr>
          </a:p>
          <a:p>
            <a:pPr marL="355624" marR="575917" indent="-342900">
              <a:lnSpc>
                <a:spcPts val="2331"/>
              </a:lnSpc>
              <a:spcBef>
                <a:spcPts val="401"/>
              </a:spcBef>
              <a:buClr>
                <a:srgbClr val="2F7D30"/>
              </a:buClr>
              <a:buSzPct val="75000"/>
              <a:buFont typeface="Arial" panose="020B0604020202020204" pitchFamily="34" charset="0"/>
              <a:buChar char="•"/>
              <a:tabLst>
                <a:tab pos="302691" algn="l"/>
              </a:tabLst>
            </a:pPr>
            <a:r>
              <a:rPr sz="2400" spc="-5" dirty="0">
                <a:latin typeface="Garamond" panose="02020404030301010803" pitchFamily="18" charset="0"/>
                <a:cs typeface="Calibri"/>
              </a:rPr>
              <a:t>In 1926, Carnegie</a:t>
            </a:r>
            <a:r>
              <a:rPr sz="2400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Corporation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provided</a:t>
            </a:r>
            <a:r>
              <a:rPr sz="2400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funding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 to create</a:t>
            </a:r>
            <a:r>
              <a:rPr sz="2400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The </a:t>
            </a:r>
            <a:r>
              <a:rPr sz="2400" spc="-458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6" dirty="0">
                <a:latin typeface="Garamond" panose="02020404030301010803" pitchFamily="18" charset="0"/>
                <a:cs typeface="Calibri"/>
              </a:rPr>
              <a:t>Graduate</a:t>
            </a:r>
            <a:r>
              <a:rPr sz="2400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Library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 School</a:t>
            </a:r>
            <a:r>
              <a:rPr sz="2400" spc="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dirty="0">
                <a:latin typeface="Garamond" panose="02020404030301010803" pitchFamily="18" charset="0"/>
                <a:cs typeface="Calibri"/>
              </a:rPr>
              <a:t>(GLS)</a:t>
            </a:r>
            <a:r>
              <a:rPr sz="2400" spc="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at</a:t>
            </a:r>
            <a:r>
              <a:rPr sz="2400" spc="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dirty="0">
                <a:latin typeface="Garamond" panose="02020404030301010803" pitchFamily="18" charset="0"/>
                <a:cs typeface="Calibri"/>
              </a:rPr>
              <a:t>the</a:t>
            </a:r>
            <a:r>
              <a:rPr sz="2400" spc="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University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 of</a:t>
            </a:r>
            <a:r>
              <a:rPr sz="2400" spc="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Chicago</a:t>
            </a:r>
            <a:endParaRPr sz="2400" dirty="0">
              <a:latin typeface="Garamond" panose="02020404030301010803" pitchFamily="18" charset="0"/>
              <a:cs typeface="Calibri"/>
            </a:endParaRPr>
          </a:p>
          <a:p>
            <a:pPr marL="669029" lvl="1" indent="-342900">
              <a:spcBef>
                <a:spcPts val="158"/>
              </a:spcBef>
              <a:buClr>
                <a:srgbClr val="2F7D30"/>
              </a:buClr>
              <a:buSzPct val="75000"/>
              <a:buFont typeface="Wingdings" pitchFamily="2" charset="2"/>
              <a:buChar char="§"/>
              <a:tabLst>
                <a:tab pos="615428" algn="l"/>
                <a:tab pos="616097" algn="l"/>
              </a:tabLst>
            </a:pPr>
            <a:r>
              <a:rPr sz="2400" spc="-5" dirty="0">
                <a:latin typeface="Garamond" panose="02020404030301010803" pitchFamily="18" charset="0"/>
                <a:cs typeface="Calibri"/>
              </a:rPr>
              <a:t>The </a:t>
            </a:r>
            <a:r>
              <a:rPr sz="2400" spc="-16" dirty="0">
                <a:latin typeface="Garamond" panose="02020404030301010803" pitchFamily="18" charset="0"/>
                <a:cs typeface="Calibri"/>
              </a:rPr>
              <a:t>first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6" dirty="0">
                <a:latin typeface="Garamond" panose="02020404030301010803" pitchFamily="18" charset="0"/>
                <a:cs typeface="Calibri"/>
              </a:rPr>
              <a:t>program</a:t>
            </a:r>
            <a:r>
              <a:rPr sz="2400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6" dirty="0">
                <a:latin typeface="Garamond" panose="02020404030301010803" pitchFamily="18" charset="0"/>
                <a:cs typeface="Calibri"/>
              </a:rPr>
              <a:t>offer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doctoral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degree</a:t>
            </a:r>
            <a:endParaRPr sz="2400" dirty="0">
              <a:latin typeface="Garamond" panose="02020404030301010803" pitchFamily="18" charset="0"/>
              <a:cs typeface="Calibri"/>
            </a:endParaRPr>
          </a:p>
          <a:p>
            <a:pPr marL="669030" marR="567211" lvl="1" indent="-342900">
              <a:lnSpc>
                <a:spcPts val="2204"/>
              </a:lnSpc>
              <a:spcBef>
                <a:spcPts val="675"/>
              </a:spcBef>
              <a:buClr>
                <a:srgbClr val="2F7D30"/>
              </a:buClr>
              <a:buSzPct val="75000"/>
              <a:buFont typeface="Wingdings" pitchFamily="2" charset="2"/>
              <a:buChar char="§"/>
              <a:tabLst>
                <a:tab pos="615428" algn="l"/>
                <a:tab pos="616097" algn="l"/>
              </a:tabLst>
            </a:pPr>
            <a:r>
              <a:rPr sz="2400" spc="-5" dirty="0">
                <a:latin typeface="Garamond" panose="02020404030301010803" pitchFamily="18" charset="0"/>
                <a:cs typeface="Calibri"/>
              </a:rPr>
              <a:t>Begin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to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develop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 deeper</a:t>
            </a:r>
            <a:r>
              <a:rPr sz="2400" spc="11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5" dirty="0">
                <a:solidFill>
                  <a:srgbClr val="3366FF"/>
                </a:solidFill>
                <a:latin typeface="Garamond" panose="02020404030301010803" pitchFamily="18" charset="0"/>
                <a:cs typeface="Calibri"/>
              </a:rPr>
              <a:t>theoretical</a:t>
            </a:r>
            <a:r>
              <a:rPr sz="2400" dirty="0">
                <a:solidFill>
                  <a:srgbClr val="3366FF"/>
                </a:solidFill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foundations</a:t>
            </a:r>
            <a:r>
              <a:rPr sz="2400" spc="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and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more </a:t>
            </a:r>
            <a:r>
              <a:rPr sz="2400" spc="-458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substantive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solidFill>
                  <a:srgbClr val="3366FF"/>
                </a:solidFill>
                <a:latin typeface="Garamond" panose="02020404030301010803" pitchFamily="18" charset="0"/>
                <a:cs typeface="Calibri"/>
              </a:rPr>
              <a:t>research</a:t>
            </a:r>
            <a:endParaRPr sz="2400" dirty="0">
              <a:latin typeface="Garamond" panose="02020404030301010803" pitchFamily="18" charset="0"/>
              <a:cs typeface="Calibri"/>
            </a:endParaRPr>
          </a:p>
          <a:p>
            <a:pPr marL="669030" marR="5357" lvl="1" indent="-342900">
              <a:lnSpc>
                <a:spcPts val="2204"/>
              </a:lnSpc>
              <a:spcBef>
                <a:spcPts val="654"/>
              </a:spcBef>
              <a:buClr>
                <a:srgbClr val="2F7D30"/>
              </a:buClr>
              <a:buSzPct val="75000"/>
              <a:buFont typeface="Wingdings" pitchFamily="2" charset="2"/>
              <a:buChar char="§"/>
              <a:tabLst>
                <a:tab pos="615428" algn="l"/>
                <a:tab pos="616097" algn="l"/>
              </a:tabLst>
            </a:pPr>
            <a:r>
              <a:rPr sz="2400" spc="-11" dirty="0">
                <a:latin typeface="Garamond" panose="02020404030301010803" pitchFamily="18" charset="0"/>
                <a:cs typeface="Calibri"/>
              </a:rPr>
              <a:t>Researchers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adopted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 and applied</a:t>
            </a:r>
            <a:r>
              <a:rPr sz="2400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dirty="0">
                <a:solidFill>
                  <a:srgbClr val="3366FF"/>
                </a:solidFill>
                <a:latin typeface="Garamond" panose="02020404030301010803" pitchFamily="18" charset="0"/>
                <a:cs typeface="Calibri"/>
              </a:rPr>
              <a:t>social </a:t>
            </a:r>
            <a:r>
              <a:rPr sz="2400" spc="-5" dirty="0">
                <a:solidFill>
                  <a:srgbClr val="3366FF"/>
                </a:solidFill>
                <a:latin typeface="Garamond" panose="02020404030301010803" pitchFamily="18" charset="0"/>
                <a:cs typeface="Calibri"/>
              </a:rPr>
              <a:t>and </a:t>
            </a:r>
            <a:r>
              <a:rPr sz="2400" spc="-11" dirty="0">
                <a:solidFill>
                  <a:srgbClr val="3366FF"/>
                </a:solidFill>
                <a:latin typeface="Garamond" panose="02020404030301010803" pitchFamily="18" charset="0"/>
                <a:cs typeface="Calibri"/>
              </a:rPr>
              <a:t>behavioral</a:t>
            </a:r>
            <a:r>
              <a:rPr sz="2400" dirty="0">
                <a:solidFill>
                  <a:srgbClr val="3366FF"/>
                </a:solidFill>
                <a:latin typeface="Garamond" panose="02020404030301010803" pitchFamily="18" charset="0"/>
                <a:cs typeface="Calibri"/>
              </a:rPr>
              <a:t> sciences </a:t>
            </a:r>
            <a:r>
              <a:rPr sz="2400" spc="-464" dirty="0">
                <a:solidFill>
                  <a:srgbClr val="3366FF"/>
                </a:solidFill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to</a:t>
            </a:r>
            <a:r>
              <a:rPr sz="2400" spc="-16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dirty="0">
                <a:latin typeface="Garamond" panose="02020404030301010803" pitchFamily="18" charset="0"/>
                <a:cs typeface="Calibri"/>
              </a:rPr>
              <a:t>the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examination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 of libraries</a:t>
            </a:r>
            <a:endParaRPr sz="2400" dirty="0">
              <a:latin typeface="Garamond" panose="02020404030301010803" pitchFamily="18" charset="0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96727" y="583722"/>
            <a:ext cx="7416824" cy="532898"/>
          </a:xfrm>
          <a:prstGeom prst="rect">
            <a:avLst/>
          </a:prstGeom>
        </p:spPr>
        <p:txBody>
          <a:bodyPr vert="horz" wrap="square" lIns="0" tIns="13394" rIns="0" bIns="0" rtlCol="0" anchor="ctr">
            <a:spAutoFit/>
          </a:bodyPr>
          <a:lstStyle/>
          <a:p>
            <a:pPr marL="13393">
              <a:lnSpc>
                <a:spcPct val="100000"/>
              </a:lnSpc>
              <a:spcBef>
                <a:spcPts val="105"/>
              </a:spcBef>
            </a:pPr>
            <a:r>
              <a:rPr lang="en-US" spc="-11" dirty="0"/>
              <a:t>Emergence of “Library Science”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FE00F5-413F-01BD-7131-094AB06CF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665" y="4835277"/>
            <a:ext cx="1924050" cy="2381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6F3BB-18C5-C564-0CED-748A4352E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775" y="5171309"/>
            <a:ext cx="2743200" cy="1666875"/>
          </a:xfrm>
          <a:prstGeom prst="rect">
            <a:avLst/>
          </a:prstGeom>
        </p:spPr>
      </p:pic>
      <p:pic>
        <p:nvPicPr>
          <p:cNvPr id="1026" name="Picture 2" descr="The University of Chicago - data.org">
            <a:extLst>
              <a:ext uri="{FF2B5EF4-FFF2-40B4-BE49-F238E27FC236}">
                <a16:creationId xmlns:a16="http://schemas.microsoft.com/office/drawing/2014/main" id="{27C31261-9CFF-A4B5-A2DE-E69D1ABF4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056" y="5706444"/>
            <a:ext cx="3378268" cy="70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461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3462" y="459493"/>
            <a:ext cx="7056784" cy="532898"/>
          </a:xfrm>
          <a:prstGeom prst="rect">
            <a:avLst/>
          </a:prstGeom>
        </p:spPr>
        <p:txBody>
          <a:bodyPr vert="horz" wrap="square" lIns="0" tIns="13394" rIns="0" bIns="0" rtlCol="0" anchor="ctr">
            <a:spAutoFit/>
          </a:bodyPr>
          <a:lstStyle/>
          <a:p>
            <a:pPr marL="13393">
              <a:lnSpc>
                <a:spcPct val="100000"/>
              </a:lnSpc>
              <a:spcBef>
                <a:spcPts val="105"/>
              </a:spcBef>
            </a:pPr>
            <a:r>
              <a:rPr spc="-16" dirty="0"/>
              <a:t>Information</a:t>
            </a:r>
            <a:r>
              <a:rPr spc="-32" dirty="0"/>
              <a:t> </a:t>
            </a:r>
            <a:r>
              <a:rPr spc="-5" dirty="0"/>
              <a:t>Science</a:t>
            </a:r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49498" y="1741495"/>
            <a:ext cx="7600270" cy="5048509"/>
          </a:xfrm>
          <a:prstGeom prst="rect">
            <a:avLst/>
          </a:prstGeom>
        </p:spPr>
        <p:txBody>
          <a:bodyPr vert="horz" wrap="square" lIns="0" tIns="67639" rIns="0" bIns="0" rtlCol="0">
            <a:spAutoFit/>
          </a:bodyPr>
          <a:lstStyle/>
          <a:p>
            <a:pPr marL="12724" marR="735299">
              <a:lnSpc>
                <a:spcPts val="2098"/>
              </a:lnSpc>
              <a:spcBef>
                <a:spcPts val="533"/>
              </a:spcBef>
              <a:spcAft>
                <a:spcPts val="2400"/>
              </a:spcAft>
              <a:buClr>
                <a:srgbClr val="2F7D30"/>
              </a:buClr>
              <a:buSzPct val="75000"/>
              <a:tabLst>
                <a:tab pos="302691" algn="l"/>
              </a:tabLst>
            </a:pPr>
            <a:r>
              <a:rPr sz="2400" spc="-11" dirty="0">
                <a:latin typeface="Garamond" panose="02020404030301010803" pitchFamily="18" charset="0"/>
                <a:cs typeface="Calibri"/>
              </a:rPr>
              <a:t>Information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dirty="0">
                <a:latin typeface="Garamond" panose="02020404030301010803" pitchFamily="18" charset="0"/>
                <a:cs typeface="Calibri"/>
              </a:rPr>
              <a:t>Science is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concerned </a:t>
            </a:r>
            <a:r>
              <a:rPr sz="2400" dirty="0">
                <a:latin typeface="Garamond" panose="02020404030301010803" pitchFamily="18" charset="0"/>
                <a:cs typeface="Calibri"/>
              </a:rPr>
              <a:t>with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information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dirty="0">
                <a:latin typeface="Garamond" panose="02020404030301010803" pitchFamily="18" charset="0"/>
                <a:cs typeface="Calibri"/>
              </a:rPr>
              <a:t>itself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and </a:t>
            </a:r>
            <a:r>
              <a:rPr sz="2400" dirty="0">
                <a:latin typeface="Garamond" panose="02020404030301010803" pitchFamily="18" charset="0"/>
                <a:cs typeface="Calibri"/>
              </a:rPr>
              <a:t>its </a:t>
            </a:r>
            <a:r>
              <a:rPr sz="2400" spc="-458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representation:</a:t>
            </a:r>
            <a:endParaRPr sz="2400" dirty="0">
              <a:latin typeface="Garamond" panose="02020404030301010803" pitchFamily="18" charset="0"/>
              <a:cs typeface="Calibri"/>
            </a:endParaRPr>
          </a:p>
          <a:p>
            <a:pPr marL="669029" lvl="1" indent="-342900">
              <a:spcBef>
                <a:spcPts val="5"/>
              </a:spcBef>
              <a:spcAft>
                <a:spcPts val="2400"/>
              </a:spcAft>
              <a:buClr>
                <a:srgbClr val="2F7D30"/>
              </a:buClr>
              <a:buSzPct val="75000"/>
              <a:buFont typeface="Wingdings" pitchFamily="2" charset="2"/>
              <a:buChar char="§"/>
              <a:tabLst>
                <a:tab pos="615428" algn="l"/>
                <a:tab pos="616097" algn="l"/>
              </a:tabLst>
            </a:pPr>
            <a:r>
              <a:rPr sz="2400" spc="-11" dirty="0">
                <a:latin typeface="Garamond" panose="02020404030301010803" pitchFamily="18" charset="0"/>
                <a:cs typeface="Calibri"/>
              </a:rPr>
              <a:t>What</a:t>
            </a:r>
            <a:r>
              <a:rPr sz="2400" spc="-16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dirty="0">
                <a:latin typeface="Garamond" panose="02020404030301010803" pitchFamily="18" charset="0"/>
                <a:cs typeface="Calibri"/>
              </a:rPr>
              <a:t>is</a:t>
            </a:r>
            <a:r>
              <a:rPr sz="2400" spc="-16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information?</a:t>
            </a:r>
            <a:endParaRPr sz="2400" dirty="0">
              <a:latin typeface="Garamond" panose="02020404030301010803" pitchFamily="18" charset="0"/>
              <a:cs typeface="Calibri"/>
            </a:endParaRPr>
          </a:p>
          <a:p>
            <a:pPr marL="669030" marR="1191345" lvl="1" indent="-342900">
              <a:lnSpc>
                <a:spcPct val="79000"/>
              </a:lnSpc>
              <a:spcBef>
                <a:spcPts val="533"/>
              </a:spcBef>
              <a:spcAft>
                <a:spcPts val="2400"/>
              </a:spcAft>
              <a:buClr>
                <a:srgbClr val="2F7D30"/>
              </a:buClr>
              <a:buSzPct val="75000"/>
              <a:buFont typeface="Wingdings" pitchFamily="2" charset="2"/>
              <a:buChar char="§"/>
              <a:tabLst>
                <a:tab pos="615428" algn="l"/>
                <a:tab pos="616097" algn="l"/>
              </a:tabLst>
            </a:pPr>
            <a:r>
              <a:rPr sz="2400" spc="-5" dirty="0">
                <a:latin typeface="Garamond" panose="02020404030301010803" pitchFamily="18" charset="0"/>
                <a:cs typeface="Calibri"/>
              </a:rPr>
              <a:t>How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should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information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 be</a:t>
            </a:r>
            <a:r>
              <a:rPr sz="2400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represented?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 (</a:t>
            </a:r>
            <a:r>
              <a:rPr sz="2400" spc="-5" dirty="0">
                <a:uFill>
                  <a:solidFill>
                    <a:srgbClr val="000000"/>
                  </a:solidFill>
                </a:uFill>
                <a:latin typeface="Garamond" panose="02020404030301010803" pitchFamily="18" charset="0"/>
                <a:cs typeface="Calibri"/>
              </a:rPr>
              <a:t>abstracting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, </a:t>
            </a:r>
            <a:r>
              <a:rPr sz="2400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5" dirty="0">
                <a:uFill>
                  <a:solidFill>
                    <a:srgbClr val="000000"/>
                  </a:solidFill>
                </a:uFill>
                <a:latin typeface="Garamond" panose="02020404030301010803" pitchFamily="18" charset="0"/>
                <a:cs typeface="Calibri"/>
              </a:rPr>
              <a:t>indexing,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categorization, </a:t>
            </a:r>
            <a:r>
              <a:rPr sz="2400" spc="-5" dirty="0">
                <a:uFill>
                  <a:solidFill>
                    <a:srgbClr val="000000"/>
                  </a:solidFill>
                </a:uFill>
                <a:latin typeface="Garamond" panose="02020404030301010803" pitchFamily="18" charset="0"/>
                <a:cs typeface="Calibri"/>
              </a:rPr>
              <a:t>summarization,</a:t>
            </a:r>
            <a:r>
              <a:rPr sz="2400" spc="-11" dirty="0">
                <a:uFill>
                  <a:solidFill>
                    <a:srgbClr val="000000"/>
                  </a:solidFill>
                </a:uFill>
                <a:latin typeface="Garamond" panose="02020404030301010803" pitchFamily="18" charset="0"/>
                <a:cs typeface="Calibri"/>
              </a:rPr>
              <a:t> </a:t>
            </a:r>
            <a:r>
              <a:rPr sz="2400" spc="-5" dirty="0">
                <a:uFill>
                  <a:solidFill>
                    <a:srgbClr val="000000"/>
                  </a:solidFill>
                </a:uFill>
                <a:latin typeface="Garamond" panose="02020404030301010803" pitchFamily="18" charset="0"/>
                <a:cs typeface="Calibri"/>
              </a:rPr>
              <a:t>and</a:t>
            </a:r>
            <a:r>
              <a:rPr sz="2400" spc="-11" dirty="0">
                <a:uFill>
                  <a:solidFill>
                    <a:srgbClr val="000000"/>
                  </a:solidFill>
                </a:uFill>
                <a:latin typeface="Garamond" panose="02020404030301010803" pitchFamily="18" charset="0"/>
                <a:cs typeface="Calibri"/>
              </a:rPr>
              <a:t> extraction)</a:t>
            </a:r>
            <a:endParaRPr sz="2400" dirty="0">
              <a:latin typeface="Garamond" panose="02020404030301010803" pitchFamily="18" charset="0"/>
              <a:cs typeface="Calibri"/>
            </a:endParaRPr>
          </a:p>
          <a:p>
            <a:pPr marL="669030" marR="688422" lvl="1" indent="-342900">
              <a:lnSpc>
                <a:spcPts val="2025"/>
              </a:lnSpc>
              <a:spcBef>
                <a:spcPts val="490"/>
              </a:spcBef>
              <a:spcAft>
                <a:spcPts val="2400"/>
              </a:spcAft>
              <a:buClr>
                <a:srgbClr val="2F7D30"/>
              </a:buClr>
              <a:buSzPct val="75000"/>
              <a:buFont typeface="Wingdings" pitchFamily="2" charset="2"/>
              <a:buChar char="§"/>
              <a:tabLst>
                <a:tab pos="615428" algn="l"/>
                <a:tab pos="616097" algn="l"/>
              </a:tabLst>
            </a:pPr>
            <a:r>
              <a:rPr sz="2400" spc="-5" dirty="0">
                <a:latin typeface="Garamond" panose="02020404030301010803" pitchFamily="18" charset="0"/>
                <a:cs typeface="Calibri"/>
              </a:rPr>
              <a:t>How</a:t>
            </a:r>
            <a:r>
              <a:rPr sz="2400" spc="-16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can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6" dirty="0">
                <a:latin typeface="Garamond" panose="02020404030301010803" pitchFamily="18" charset="0"/>
                <a:cs typeface="Calibri"/>
              </a:rPr>
              <a:t>we</a:t>
            </a:r>
            <a:r>
              <a:rPr sz="2400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design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6" dirty="0">
                <a:latin typeface="Garamond" panose="02020404030301010803" pitchFamily="18" charset="0"/>
                <a:cs typeface="Calibri"/>
              </a:rPr>
              <a:t>systems</a:t>
            </a:r>
            <a:r>
              <a:rPr sz="2400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to</a:t>
            </a:r>
            <a:r>
              <a:rPr sz="2400" spc="-16" dirty="0">
                <a:latin typeface="Garamond" panose="02020404030301010803" pitchFamily="18" charset="0"/>
                <a:cs typeface="Calibri"/>
              </a:rPr>
              <a:t> organize,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6" dirty="0">
                <a:latin typeface="Garamond" panose="02020404030301010803" pitchFamily="18" charset="0"/>
                <a:cs typeface="Calibri"/>
              </a:rPr>
              <a:t>classify,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and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retrieve </a:t>
            </a:r>
            <a:r>
              <a:rPr sz="2400" spc="-464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information?</a:t>
            </a:r>
            <a:endParaRPr sz="2400" dirty="0">
              <a:latin typeface="Garamond" panose="02020404030301010803" pitchFamily="18" charset="0"/>
              <a:cs typeface="Calibri"/>
            </a:endParaRPr>
          </a:p>
          <a:p>
            <a:pPr marL="669030" marR="1469928" lvl="1" indent="-342900">
              <a:lnSpc>
                <a:spcPct val="79000"/>
              </a:lnSpc>
              <a:spcBef>
                <a:spcPts val="548"/>
              </a:spcBef>
              <a:spcAft>
                <a:spcPts val="2400"/>
              </a:spcAft>
              <a:buClr>
                <a:srgbClr val="2F7D30"/>
              </a:buClr>
              <a:buSzPct val="75000"/>
              <a:buFont typeface="Wingdings" pitchFamily="2" charset="2"/>
              <a:buChar char="§"/>
              <a:tabLst>
                <a:tab pos="615428" algn="l"/>
                <a:tab pos="616097" algn="l"/>
              </a:tabLst>
            </a:pPr>
            <a:r>
              <a:rPr sz="2400" spc="-5" dirty="0">
                <a:latin typeface="Garamond" panose="02020404030301010803" pitchFamily="18" charset="0"/>
                <a:cs typeface="Calibri"/>
              </a:rPr>
              <a:t>How can </a:t>
            </a:r>
            <a:r>
              <a:rPr sz="2400" spc="-16" dirty="0">
                <a:latin typeface="Garamond" panose="02020404030301010803" pitchFamily="18" charset="0"/>
                <a:cs typeface="Calibri"/>
              </a:rPr>
              <a:t>we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optimize </a:t>
            </a:r>
            <a:r>
              <a:rPr sz="2400" dirty="0">
                <a:latin typeface="Garamond" panose="02020404030301010803" pitchFamily="18" charset="0"/>
                <a:cs typeface="Calibri"/>
              </a:rPr>
              <a:t>the accessibility </a:t>
            </a:r>
            <a:r>
              <a:rPr sz="2400" spc="-5" dirty="0">
                <a:latin typeface="Garamond" panose="02020404030301010803" pitchFamily="18" charset="0"/>
                <a:cs typeface="Calibri"/>
              </a:rPr>
              <a:t>and usability of </a:t>
            </a:r>
            <a:r>
              <a:rPr sz="2400" spc="-464" dirty="0">
                <a:latin typeface="Garamond" panose="02020404030301010803" pitchFamily="18" charset="0"/>
                <a:cs typeface="Calibri"/>
              </a:rPr>
              <a:t> </a:t>
            </a:r>
            <a:r>
              <a:rPr sz="2400" spc="-11" dirty="0">
                <a:latin typeface="Garamond" panose="02020404030301010803" pitchFamily="18" charset="0"/>
                <a:cs typeface="Calibri"/>
              </a:rPr>
              <a:t>information?</a:t>
            </a:r>
            <a:endParaRPr sz="2400" dirty="0">
              <a:latin typeface="Garamond" panose="02020404030301010803" pitchFamily="18" charset="0"/>
              <a:cs typeface="Calibri"/>
            </a:endParaRPr>
          </a:p>
          <a:p>
            <a:pPr>
              <a:spcBef>
                <a:spcPts val="16"/>
              </a:spcBef>
            </a:pPr>
            <a:endParaRPr sz="2400" dirty="0">
              <a:latin typeface="Garamond" panose="02020404030301010803" pitchFamily="18" charset="0"/>
              <a:cs typeface="Calibri"/>
            </a:endParaRPr>
          </a:p>
        </p:txBody>
      </p:sp>
      <p:pic>
        <p:nvPicPr>
          <p:cNvPr id="2050" name="Picture 2" descr="Computer Information Systems vs. Information Technology | Elmhurst  University">
            <a:extLst>
              <a:ext uri="{FF2B5EF4-FFF2-40B4-BE49-F238E27FC236}">
                <a16:creationId xmlns:a16="http://schemas.microsoft.com/office/drawing/2014/main" id="{71D3876E-46DB-BBE9-F7E6-526565D9F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391" y="1888133"/>
            <a:ext cx="4063861" cy="212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world's first general purpose computer turns 75 | Penn Today">
            <a:extLst>
              <a:ext uri="{FF2B5EF4-FFF2-40B4-BE49-F238E27FC236}">
                <a16:creationId xmlns:a16="http://schemas.microsoft.com/office/drawing/2014/main" id="{53E072B4-5898-7520-B2AD-F38B578A3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235" y="4456747"/>
            <a:ext cx="3129017" cy="212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4403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11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第一PPT，www.1ppt.com">
  <a:themeElements>
    <a:clrScheme name="自定义 6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158C8C"/>
      </a:accent1>
      <a:accent2>
        <a:srgbClr val="F49D00"/>
      </a:accent2>
      <a:accent3>
        <a:srgbClr val="B4E5D8"/>
      </a:accent3>
      <a:accent4>
        <a:srgbClr val="B3D8C3"/>
      </a:accent4>
      <a:accent5>
        <a:srgbClr val="BCD97E"/>
      </a:accent5>
      <a:accent6>
        <a:srgbClr val="98C53A"/>
      </a:accent6>
      <a:hlink>
        <a:srgbClr val="158C8C"/>
      </a:hlink>
      <a:folHlink>
        <a:srgbClr val="BFBFB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2591</Words>
  <Application>Microsoft Office PowerPoint</Application>
  <PresentationFormat>Custom</PresentationFormat>
  <Paragraphs>242</Paragraphs>
  <Slides>45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MS Gothic</vt:lpstr>
      <vt:lpstr>Arial</vt:lpstr>
      <vt:lpstr>Calibri</vt:lpstr>
      <vt:lpstr>Calibri Light</vt:lpstr>
      <vt:lpstr>Century Gothic</vt:lpstr>
      <vt:lpstr>Garamond</vt:lpstr>
      <vt:lpstr>Times New Roman</vt:lpstr>
      <vt:lpstr>Wingdings</vt:lpstr>
      <vt:lpstr>第一PPT，www.1ppt.com</vt:lpstr>
      <vt:lpstr>Info 4100  Introduction to Information science</vt:lpstr>
      <vt:lpstr>What is “Information Science”? </vt:lpstr>
      <vt:lpstr>Information</vt:lpstr>
      <vt:lpstr>Information Science</vt:lpstr>
      <vt:lpstr>Library &amp; Information Science (LIS)</vt:lpstr>
      <vt:lpstr>History of Information Science</vt:lpstr>
      <vt:lpstr>Early History</vt:lpstr>
      <vt:lpstr>Emergence of “Library Science”</vt:lpstr>
      <vt:lpstr>Information Science</vt:lpstr>
      <vt:lpstr>Convergence of LIS</vt:lpstr>
      <vt:lpstr>Basic Concepts of Information Science</vt:lpstr>
      <vt:lpstr>Data, Information, Knowledge, Wisdom (DIKW)</vt:lpstr>
      <vt:lpstr>What is a Document?</vt:lpstr>
      <vt:lpstr>What is a Library?</vt:lpstr>
      <vt:lpstr>How Do We Interact with Information?</vt:lpstr>
      <vt:lpstr>Information Organization</vt:lpstr>
      <vt:lpstr>What is Information Organization?</vt:lpstr>
      <vt:lpstr>Metadata</vt:lpstr>
      <vt:lpstr>Cataloging</vt:lpstr>
      <vt:lpstr>Classification Schemes</vt:lpstr>
      <vt:lpstr>Information Retrieval</vt:lpstr>
      <vt:lpstr>What is Information Retrieval?</vt:lpstr>
      <vt:lpstr>Models of Information Retrieval</vt:lpstr>
      <vt:lpstr>Models of Information Retrieval (Continued)</vt:lpstr>
      <vt:lpstr>Implications of Retrieval for System Design</vt:lpstr>
      <vt:lpstr>Information Behavior</vt:lpstr>
      <vt:lpstr>What is Information Behavior?</vt:lpstr>
      <vt:lpstr>Concepts of Information Behavior</vt:lpstr>
      <vt:lpstr>Models of Information Behavior</vt:lpstr>
      <vt:lpstr>Why Should We Study Information Behavior?</vt:lpstr>
      <vt:lpstr>Informatics</vt:lpstr>
      <vt:lpstr>What is Informatics?</vt:lpstr>
      <vt:lpstr>Brief History of Informatics</vt:lpstr>
      <vt:lpstr>Types of Informatics</vt:lpstr>
      <vt:lpstr>Impact of Informatics </vt:lpstr>
      <vt:lpstr>Information Management</vt:lpstr>
      <vt:lpstr>What is Information Management?</vt:lpstr>
      <vt:lpstr>Lifecycle of Information</vt:lpstr>
      <vt:lpstr>How Do We Manage Information</vt:lpstr>
      <vt:lpstr>Future of Information Management</vt:lpstr>
      <vt:lpstr>Information Ethics</vt:lpstr>
      <vt:lpstr>What are Information Ethics?</vt:lpstr>
      <vt:lpstr>Ethical Principles for Information Science</vt:lpstr>
      <vt:lpstr>Why Do We Need Information Ethics?</vt:lpstr>
      <vt:lpstr>Reflecting on Information Ethics in Your Professional Career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数据分析</dc:title>
  <dc:creator/>
  <cp:keywords>www.1ppt.com</cp:keywords>
  <cp:lastModifiedBy/>
  <cp:revision>1</cp:revision>
  <dcterms:created xsi:type="dcterms:W3CDTF">2016-11-15T18:26:21Z</dcterms:created>
  <dcterms:modified xsi:type="dcterms:W3CDTF">2024-11-29T14:39:22Z</dcterms:modified>
</cp:coreProperties>
</file>